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4"/>
    <p:sldMasterId id="2147484244" r:id="rId5"/>
  </p:sldMasterIdLst>
  <p:notesMasterIdLst>
    <p:notesMasterId r:id="rId43"/>
  </p:notesMasterIdLst>
  <p:handoutMasterIdLst>
    <p:handoutMasterId r:id="rId44"/>
  </p:handoutMasterIdLst>
  <p:sldIdLst>
    <p:sldId id="284" r:id="rId6"/>
    <p:sldId id="299" r:id="rId7"/>
    <p:sldId id="351" r:id="rId8"/>
    <p:sldId id="303" r:id="rId9"/>
    <p:sldId id="327" r:id="rId10"/>
    <p:sldId id="353" r:id="rId11"/>
    <p:sldId id="354" r:id="rId12"/>
    <p:sldId id="352" r:id="rId13"/>
    <p:sldId id="339" r:id="rId14"/>
    <p:sldId id="356" r:id="rId15"/>
    <p:sldId id="355" r:id="rId16"/>
    <p:sldId id="370" r:id="rId17"/>
    <p:sldId id="382" r:id="rId18"/>
    <p:sldId id="371" r:id="rId19"/>
    <p:sldId id="372" r:id="rId20"/>
    <p:sldId id="373" r:id="rId21"/>
    <p:sldId id="378" r:id="rId22"/>
    <p:sldId id="340" r:id="rId23"/>
    <p:sldId id="379" r:id="rId24"/>
    <p:sldId id="374" r:id="rId25"/>
    <p:sldId id="375" r:id="rId26"/>
    <p:sldId id="376" r:id="rId27"/>
    <p:sldId id="377" r:id="rId28"/>
    <p:sldId id="380" r:id="rId29"/>
    <p:sldId id="381" r:id="rId30"/>
    <p:sldId id="383" r:id="rId31"/>
    <p:sldId id="349" r:id="rId32"/>
    <p:sldId id="357" r:id="rId33"/>
    <p:sldId id="363" r:id="rId34"/>
    <p:sldId id="358" r:id="rId35"/>
    <p:sldId id="359" r:id="rId36"/>
    <p:sldId id="364" r:id="rId37"/>
    <p:sldId id="365" r:id="rId38"/>
    <p:sldId id="360" r:id="rId39"/>
    <p:sldId id="361" r:id="rId40"/>
    <p:sldId id="366" r:id="rId41"/>
    <p:sldId id="362" r:id="rId42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1145"/>
    <a:srgbClr val="006600"/>
    <a:srgbClr val="990033"/>
    <a:srgbClr val="9CCAB5"/>
    <a:srgbClr val="000000"/>
    <a:srgbClr val="FFFFFF"/>
    <a:srgbClr val="99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03447BB-5D67-496B-8E87-E561075AD55C}" styleName="Tmavý styl 1 – zvýraznění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52" autoAdjust="0"/>
    <p:restoredTop sz="94257" autoAdjust="0"/>
  </p:normalViewPr>
  <p:slideViewPr>
    <p:cSldViewPr>
      <p:cViewPr>
        <p:scale>
          <a:sx n="122" d="100"/>
          <a:sy n="122" d="100"/>
        </p:scale>
        <p:origin x="-376" y="-9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97C85-8808-4F4B-A029-F2484B589EE8}" type="doc">
      <dgm:prSet loTypeId="urn:microsoft.com/office/officeart/2008/layout/VerticalCurvedList" loCatId="list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cs-CZ"/>
        </a:p>
      </dgm:t>
    </dgm:pt>
    <dgm:pt modelId="{D89E09BC-94B9-944D-9755-8897E2781F41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Základní informace, cíle projektu tvorby strategie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10B17EE4-292C-8D41-A1BC-CAEB5DE36BE8}" type="parTrans" cxnId="{4C621B9E-513C-E24C-B636-0650857C1F7B}">
      <dgm:prSet/>
      <dgm:spPr/>
      <dgm:t>
        <a:bodyPr/>
        <a:lstStyle/>
        <a:p>
          <a:endParaRPr lang="en-US"/>
        </a:p>
      </dgm:t>
    </dgm:pt>
    <dgm:pt modelId="{55A13498-CF01-9C49-A625-E9E5C2C60716}" type="sibTrans" cxnId="{4C621B9E-513C-E24C-B636-0650857C1F7B}">
      <dgm:prSet/>
      <dgm:spPr/>
      <dgm:t>
        <a:bodyPr/>
        <a:lstStyle/>
        <a:p>
          <a:endParaRPr lang="en-US"/>
        </a:p>
      </dgm:t>
    </dgm:pt>
    <dgm:pt modelId="{EBF882AE-CD09-4141-A313-8B6E01C3F8E8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Co se podařilo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F0F787EC-C206-5943-B7CB-8CF2CC71DB67}" type="parTrans" cxnId="{FD647691-0F23-2141-9742-5874C21D5C51}">
      <dgm:prSet/>
      <dgm:spPr/>
      <dgm:t>
        <a:bodyPr/>
        <a:lstStyle/>
        <a:p>
          <a:endParaRPr lang="en-US"/>
        </a:p>
      </dgm:t>
    </dgm:pt>
    <dgm:pt modelId="{DF42A2E9-8C96-754D-9C43-34505B4EFF93}" type="sibTrans" cxnId="{FD647691-0F23-2141-9742-5874C21D5C51}">
      <dgm:prSet/>
      <dgm:spPr/>
      <dgm:t>
        <a:bodyPr/>
        <a:lstStyle/>
        <a:p>
          <a:endParaRPr lang="en-US"/>
        </a:p>
      </dgm:t>
    </dgm:pt>
    <dgm:pt modelId="{3059922A-4423-3D49-B849-6D5224D6E38C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Harmonogram, aktuální stav a další kroky</a:t>
          </a:r>
        </a:p>
      </dgm:t>
    </dgm:pt>
    <dgm:pt modelId="{39F31408-48E5-F74F-8C45-B3EB11E6D295}" type="parTrans" cxnId="{9E9660A8-4EA5-9540-9900-F77C8519A20F}">
      <dgm:prSet/>
      <dgm:spPr/>
      <dgm:t>
        <a:bodyPr/>
        <a:lstStyle/>
        <a:p>
          <a:endParaRPr lang="en-US"/>
        </a:p>
      </dgm:t>
    </dgm:pt>
    <dgm:pt modelId="{A4ECA751-FB18-784D-8E03-90EB0E14284D}" type="sibTrans" cxnId="{9E9660A8-4EA5-9540-9900-F77C8519A20F}">
      <dgm:prSet/>
      <dgm:spPr/>
      <dgm:t>
        <a:bodyPr/>
        <a:lstStyle/>
        <a:p>
          <a:endParaRPr lang="en-US"/>
        </a:p>
      </dgm:t>
    </dgm:pt>
    <dgm:pt modelId="{9274577A-93FC-D248-A45C-6097769AFA30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Závěr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BC76D06C-C50F-BD4D-94E9-C8211B629E52}" type="parTrans" cxnId="{B7E0DBE5-B3E8-FC4A-B962-BF8312296B63}">
      <dgm:prSet/>
      <dgm:spPr/>
      <dgm:t>
        <a:bodyPr/>
        <a:lstStyle/>
        <a:p>
          <a:endParaRPr lang="en-US"/>
        </a:p>
      </dgm:t>
    </dgm:pt>
    <dgm:pt modelId="{D1CD2238-15C4-3945-A9AC-1FB9DCAEE515}" type="sibTrans" cxnId="{B7E0DBE5-B3E8-FC4A-B962-BF8312296B63}">
      <dgm:prSet/>
      <dgm:spPr/>
      <dgm:t>
        <a:bodyPr/>
        <a:lstStyle/>
        <a:p>
          <a:endParaRPr lang="en-US"/>
        </a:p>
      </dgm:t>
    </dgm:pt>
    <dgm:pt modelId="{064AA436-8C17-644F-9FD7-26BD7E9B35BA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Priority a principy strategie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4A240FEC-5D89-3547-AAD5-9352E6003A46}" type="parTrans" cxnId="{FAD34B14-4F0C-2E4D-8607-8DC4F758DD7F}">
      <dgm:prSet/>
      <dgm:spPr/>
      <dgm:t>
        <a:bodyPr/>
        <a:lstStyle/>
        <a:p>
          <a:endParaRPr lang="en-US"/>
        </a:p>
      </dgm:t>
    </dgm:pt>
    <dgm:pt modelId="{6FCDF625-76E6-E64D-BF8D-91D0EAA5A564}" type="sibTrans" cxnId="{FAD34B14-4F0C-2E4D-8607-8DC4F758DD7F}">
      <dgm:prSet/>
      <dgm:spPr/>
      <dgm:t>
        <a:bodyPr/>
        <a:lstStyle/>
        <a:p>
          <a:endParaRPr lang="en-US"/>
        </a:p>
      </dgm:t>
    </dgm:pt>
    <dgm:pt modelId="{B56F87E5-1568-2542-A885-6ECABB928A36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Jaká je strategie </a:t>
          </a:r>
          <a:r>
            <a:rPr lang="cs-CZ" dirty="0" err="1" smtClean="0">
              <a:latin typeface="Calibri" charset="0"/>
              <a:ea typeface="Calibri" charset="0"/>
              <a:cs typeface="Calibri" charset="0"/>
            </a:rPr>
            <a:t>eHealth</a:t>
          </a:r>
          <a:r>
            <a:rPr lang="cs-CZ" dirty="0" smtClean="0">
              <a:latin typeface="Calibri" charset="0"/>
              <a:ea typeface="Calibri" charset="0"/>
              <a:cs typeface="Calibri" charset="0"/>
            </a:rPr>
            <a:t> v ČR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EC6BECBA-EB16-B24B-9FEA-E14D7B220A99}" type="parTrans" cxnId="{F4EE8B2A-8AF5-6B4F-9B7C-C7DC59C484E3}">
      <dgm:prSet/>
      <dgm:spPr/>
      <dgm:t>
        <a:bodyPr/>
        <a:lstStyle/>
        <a:p>
          <a:endParaRPr lang="cs-CZ"/>
        </a:p>
      </dgm:t>
    </dgm:pt>
    <dgm:pt modelId="{882324EC-1766-CF4E-AFEA-782DA282A547}" type="sibTrans" cxnId="{F4EE8B2A-8AF5-6B4F-9B7C-C7DC59C484E3}">
      <dgm:prSet/>
      <dgm:spPr/>
      <dgm:t>
        <a:bodyPr/>
        <a:lstStyle/>
        <a:p>
          <a:endParaRPr lang="cs-CZ"/>
        </a:p>
      </dgm:t>
    </dgm:pt>
    <dgm:pt modelId="{2A509E82-2287-224A-A362-D0090FA2E376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Projektové záměry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A3895969-3704-2E4C-BDF4-F221F64727CC}" type="parTrans" cxnId="{350D376F-223F-5447-90F2-26023EF2FB95}">
      <dgm:prSet/>
      <dgm:spPr/>
      <dgm:t>
        <a:bodyPr/>
        <a:lstStyle/>
        <a:p>
          <a:endParaRPr lang="cs-CZ"/>
        </a:p>
      </dgm:t>
    </dgm:pt>
    <dgm:pt modelId="{ABA2C82A-C9CA-4842-AA0A-7AC0874D2940}" type="sibTrans" cxnId="{350D376F-223F-5447-90F2-26023EF2FB95}">
      <dgm:prSet/>
      <dgm:spPr/>
      <dgm:t>
        <a:bodyPr/>
        <a:lstStyle/>
        <a:p>
          <a:endParaRPr lang="cs-CZ"/>
        </a:p>
      </dgm:t>
    </dgm:pt>
    <dgm:pt modelId="{BFFFBFC0-CE71-4AD8-9C78-20B4C963B0DD}" type="pres">
      <dgm:prSet presAssocID="{CC097C85-8808-4F4B-A029-F2484B589EE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7AF31933-5BD8-4C8A-81B6-E3EE04486839}" type="pres">
      <dgm:prSet presAssocID="{CC097C85-8808-4F4B-A029-F2484B589EE8}" presName="Name1" presStyleCnt="0"/>
      <dgm:spPr/>
    </dgm:pt>
    <dgm:pt modelId="{2360F631-3214-4517-BAEA-13182A703F4C}" type="pres">
      <dgm:prSet presAssocID="{CC097C85-8808-4F4B-A029-F2484B589EE8}" presName="cycle" presStyleCnt="0"/>
      <dgm:spPr/>
    </dgm:pt>
    <dgm:pt modelId="{4DC4C280-CC4E-497E-A3A1-62FA7AE53531}" type="pres">
      <dgm:prSet presAssocID="{CC097C85-8808-4F4B-A029-F2484B589EE8}" presName="srcNode" presStyleLbl="node1" presStyleIdx="0" presStyleCnt="7"/>
      <dgm:spPr/>
    </dgm:pt>
    <dgm:pt modelId="{602232A6-84CE-4E1A-BDC4-E69AAC025377}" type="pres">
      <dgm:prSet presAssocID="{CC097C85-8808-4F4B-A029-F2484B589EE8}" presName="conn" presStyleLbl="parChTrans1D2" presStyleIdx="0" presStyleCnt="1"/>
      <dgm:spPr/>
      <dgm:t>
        <a:bodyPr/>
        <a:lstStyle/>
        <a:p>
          <a:endParaRPr lang="cs-CZ"/>
        </a:p>
      </dgm:t>
    </dgm:pt>
    <dgm:pt modelId="{DB85595A-ACB2-402D-8E3B-7E90034C9D74}" type="pres">
      <dgm:prSet presAssocID="{CC097C85-8808-4F4B-A029-F2484B589EE8}" presName="extraNode" presStyleLbl="node1" presStyleIdx="0" presStyleCnt="7"/>
      <dgm:spPr/>
    </dgm:pt>
    <dgm:pt modelId="{90346264-7F6A-4EF2-883B-A28C2200C8FD}" type="pres">
      <dgm:prSet presAssocID="{CC097C85-8808-4F4B-A029-F2484B589EE8}" presName="dstNode" presStyleLbl="node1" presStyleIdx="0" presStyleCnt="7"/>
      <dgm:spPr/>
    </dgm:pt>
    <dgm:pt modelId="{2298DC8A-BEB6-714E-AA7B-913505A9ED32}" type="pres">
      <dgm:prSet presAssocID="{D89E09BC-94B9-944D-9755-8897E2781F41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8EED12-4038-B949-A100-E7B0985712D4}" type="pres">
      <dgm:prSet presAssocID="{D89E09BC-94B9-944D-9755-8897E2781F41}" presName="accent_1" presStyleCnt="0"/>
      <dgm:spPr/>
    </dgm:pt>
    <dgm:pt modelId="{8BA39934-EA8F-454B-AA54-4E813A3B0E52}" type="pres">
      <dgm:prSet presAssocID="{D89E09BC-94B9-944D-9755-8897E2781F41}" presName="accentRepeatNode" presStyleLbl="solidFgAcc1" presStyleIdx="0" presStyleCnt="7"/>
      <dgm:spPr/>
    </dgm:pt>
    <dgm:pt modelId="{371AAA51-8D2C-E74A-B250-145895D61C20}" type="pres">
      <dgm:prSet presAssocID="{EBF882AE-CD09-4141-A313-8B6E01C3F8E8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C21547-8D1E-1846-A057-AF786C9FDA79}" type="pres">
      <dgm:prSet presAssocID="{EBF882AE-CD09-4141-A313-8B6E01C3F8E8}" presName="accent_2" presStyleCnt="0"/>
      <dgm:spPr/>
    </dgm:pt>
    <dgm:pt modelId="{23507314-0821-BA4A-8B20-4A461E628BCA}" type="pres">
      <dgm:prSet presAssocID="{EBF882AE-CD09-4141-A313-8B6E01C3F8E8}" presName="accentRepeatNode" presStyleLbl="solidFgAcc1" presStyleIdx="1" presStyleCnt="7"/>
      <dgm:spPr/>
    </dgm:pt>
    <dgm:pt modelId="{A38917F6-2AF7-E24D-9028-5FFBFA03AF88}" type="pres">
      <dgm:prSet presAssocID="{3059922A-4423-3D49-B849-6D5224D6E38C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F29956-9726-9543-89A7-78E423A73EDF}" type="pres">
      <dgm:prSet presAssocID="{3059922A-4423-3D49-B849-6D5224D6E38C}" presName="accent_3" presStyleCnt="0"/>
      <dgm:spPr/>
    </dgm:pt>
    <dgm:pt modelId="{4407D7E5-E5AD-B84E-AE9D-BDC1DA78F3BA}" type="pres">
      <dgm:prSet presAssocID="{3059922A-4423-3D49-B849-6D5224D6E38C}" presName="accentRepeatNode" presStyleLbl="solidFgAcc1" presStyleIdx="2" presStyleCnt="7"/>
      <dgm:spPr/>
    </dgm:pt>
    <dgm:pt modelId="{AF9D0AB0-0C32-734E-AECD-127962D8A243}" type="pres">
      <dgm:prSet presAssocID="{B56F87E5-1568-2542-A885-6ECABB928A36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DA6C012-DE53-E247-8368-56B049A2B1E0}" type="pres">
      <dgm:prSet presAssocID="{B56F87E5-1568-2542-A885-6ECABB928A36}" presName="accent_4" presStyleCnt="0"/>
      <dgm:spPr/>
    </dgm:pt>
    <dgm:pt modelId="{F6328C97-C699-4149-9F23-72F845C6F86F}" type="pres">
      <dgm:prSet presAssocID="{B56F87E5-1568-2542-A885-6ECABB928A36}" presName="accentRepeatNode" presStyleLbl="solidFgAcc1" presStyleIdx="3" presStyleCnt="7"/>
      <dgm:spPr/>
    </dgm:pt>
    <dgm:pt modelId="{D58655A7-F3F2-6746-A390-6118E94A8B25}" type="pres">
      <dgm:prSet presAssocID="{064AA436-8C17-644F-9FD7-26BD7E9B35BA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0F617AD-6F3B-5640-B24D-CCA97F6BBFF3}" type="pres">
      <dgm:prSet presAssocID="{064AA436-8C17-644F-9FD7-26BD7E9B35BA}" presName="accent_5" presStyleCnt="0"/>
      <dgm:spPr/>
    </dgm:pt>
    <dgm:pt modelId="{B99B9BA8-BB92-EB4C-B7BF-4927881EC02F}" type="pres">
      <dgm:prSet presAssocID="{064AA436-8C17-644F-9FD7-26BD7E9B35BA}" presName="accentRepeatNode" presStyleLbl="solidFgAcc1" presStyleIdx="4" presStyleCnt="7"/>
      <dgm:spPr/>
    </dgm:pt>
    <dgm:pt modelId="{A6B3E497-D44A-B344-B665-DA17565E232E}" type="pres">
      <dgm:prSet presAssocID="{2A509E82-2287-224A-A362-D0090FA2E376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87F7A57-255E-4D45-B9CC-2FAAF441A588}" type="pres">
      <dgm:prSet presAssocID="{2A509E82-2287-224A-A362-D0090FA2E376}" presName="accent_6" presStyleCnt="0"/>
      <dgm:spPr/>
    </dgm:pt>
    <dgm:pt modelId="{3586FBD7-578F-074C-BCC3-C3C665A70AB4}" type="pres">
      <dgm:prSet presAssocID="{2A509E82-2287-224A-A362-D0090FA2E376}" presName="accentRepeatNode" presStyleLbl="solidFgAcc1" presStyleIdx="5" presStyleCnt="7"/>
      <dgm:spPr/>
    </dgm:pt>
    <dgm:pt modelId="{2496B52F-F996-D34F-ACD9-FC39693CB297}" type="pres">
      <dgm:prSet presAssocID="{9274577A-93FC-D248-A45C-6097769AFA30}" presName="text_7" presStyleLbl="node1" presStyleIdx="6" presStyleCnt="7" custScaleY="11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867EB4-C93A-9242-8DFC-B6C3EEB2A9C7}" type="pres">
      <dgm:prSet presAssocID="{9274577A-93FC-D248-A45C-6097769AFA30}" presName="accent_7" presStyleCnt="0"/>
      <dgm:spPr/>
    </dgm:pt>
    <dgm:pt modelId="{00C38CC4-3BC1-9C40-A0D1-56A187C3D983}" type="pres">
      <dgm:prSet presAssocID="{9274577A-93FC-D248-A45C-6097769AFA30}" presName="accentRepeatNode" presStyleLbl="solidFgAcc1" presStyleIdx="6" presStyleCnt="7"/>
      <dgm:spPr/>
    </dgm:pt>
  </dgm:ptLst>
  <dgm:cxnLst>
    <dgm:cxn modelId="{71EAFBBB-5D7E-4F31-9BE0-DE86FF6F330B}" type="presOf" srcId="{CC097C85-8808-4F4B-A029-F2484B589EE8}" destId="{BFFFBFC0-CE71-4AD8-9C78-20B4C963B0DD}" srcOrd="0" destOrd="0" presId="urn:microsoft.com/office/officeart/2008/layout/VerticalCurvedList"/>
    <dgm:cxn modelId="{4A6B9F4E-EBAF-6442-AF26-272CB454D8E5}" type="presOf" srcId="{9274577A-93FC-D248-A45C-6097769AFA30}" destId="{2496B52F-F996-D34F-ACD9-FC39693CB297}" srcOrd="0" destOrd="0" presId="urn:microsoft.com/office/officeart/2008/layout/VerticalCurvedList"/>
    <dgm:cxn modelId="{AF8740DC-65AB-5846-A48C-1BDE8ECDDD35}" type="presOf" srcId="{2A509E82-2287-224A-A362-D0090FA2E376}" destId="{A6B3E497-D44A-B344-B665-DA17565E232E}" srcOrd="0" destOrd="0" presId="urn:microsoft.com/office/officeart/2008/layout/VerticalCurvedList"/>
    <dgm:cxn modelId="{724B7EB9-FC39-BB40-8162-20B51416CB73}" type="presOf" srcId="{064AA436-8C17-644F-9FD7-26BD7E9B35BA}" destId="{D58655A7-F3F2-6746-A390-6118E94A8B25}" srcOrd="0" destOrd="0" presId="urn:microsoft.com/office/officeart/2008/layout/VerticalCurvedList"/>
    <dgm:cxn modelId="{FAD34B14-4F0C-2E4D-8607-8DC4F758DD7F}" srcId="{CC097C85-8808-4F4B-A029-F2484B589EE8}" destId="{064AA436-8C17-644F-9FD7-26BD7E9B35BA}" srcOrd="4" destOrd="0" parTransId="{4A240FEC-5D89-3547-AAD5-9352E6003A46}" sibTransId="{6FCDF625-76E6-E64D-BF8D-91D0EAA5A564}"/>
    <dgm:cxn modelId="{F4EE8B2A-8AF5-6B4F-9B7C-C7DC59C484E3}" srcId="{CC097C85-8808-4F4B-A029-F2484B589EE8}" destId="{B56F87E5-1568-2542-A885-6ECABB928A36}" srcOrd="3" destOrd="0" parTransId="{EC6BECBA-EB16-B24B-9FEA-E14D7B220A99}" sibTransId="{882324EC-1766-CF4E-AFEA-782DA282A547}"/>
    <dgm:cxn modelId="{FD647691-0F23-2141-9742-5874C21D5C51}" srcId="{CC097C85-8808-4F4B-A029-F2484B589EE8}" destId="{EBF882AE-CD09-4141-A313-8B6E01C3F8E8}" srcOrd="1" destOrd="0" parTransId="{F0F787EC-C206-5943-B7CB-8CF2CC71DB67}" sibTransId="{DF42A2E9-8C96-754D-9C43-34505B4EFF93}"/>
    <dgm:cxn modelId="{15535B97-A7FD-9849-AC00-8C78BE5FCADE}" type="presOf" srcId="{3059922A-4423-3D49-B849-6D5224D6E38C}" destId="{A38917F6-2AF7-E24D-9028-5FFBFA03AF88}" srcOrd="0" destOrd="0" presId="urn:microsoft.com/office/officeart/2008/layout/VerticalCurvedList"/>
    <dgm:cxn modelId="{2E0020E0-2E07-734F-8EE1-AD38E43835E4}" type="presOf" srcId="{B56F87E5-1568-2542-A885-6ECABB928A36}" destId="{AF9D0AB0-0C32-734E-AECD-127962D8A243}" srcOrd="0" destOrd="0" presId="urn:microsoft.com/office/officeart/2008/layout/VerticalCurvedList"/>
    <dgm:cxn modelId="{8FBFBF06-BE15-DE4E-9697-0A3DF4F1B79B}" type="presOf" srcId="{D89E09BC-94B9-944D-9755-8897E2781F41}" destId="{2298DC8A-BEB6-714E-AA7B-913505A9ED32}" srcOrd="0" destOrd="0" presId="urn:microsoft.com/office/officeart/2008/layout/VerticalCurvedList"/>
    <dgm:cxn modelId="{350D376F-223F-5447-90F2-26023EF2FB95}" srcId="{CC097C85-8808-4F4B-A029-F2484B589EE8}" destId="{2A509E82-2287-224A-A362-D0090FA2E376}" srcOrd="5" destOrd="0" parTransId="{A3895969-3704-2E4C-BDF4-F221F64727CC}" sibTransId="{ABA2C82A-C9CA-4842-AA0A-7AC0874D2940}"/>
    <dgm:cxn modelId="{9E9660A8-4EA5-9540-9900-F77C8519A20F}" srcId="{CC097C85-8808-4F4B-A029-F2484B589EE8}" destId="{3059922A-4423-3D49-B849-6D5224D6E38C}" srcOrd="2" destOrd="0" parTransId="{39F31408-48E5-F74F-8C45-B3EB11E6D295}" sibTransId="{A4ECA751-FB18-784D-8E03-90EB0E14284D}"/>
    <dgm:cxn modelId="{B7E0DBE5-B3E8-FC4A-B962-BF8312296B63}" srcId="{CC097C85-8808-4F4B-A029-F2484B589EE8}" destId="{9274577A-93FC-D248-A45C-6097769AFA30}" srcOrd="6" destOrd="0" parTransId="{BC76D06C-C50F-BD4D-94E9-C8211B629E52}" sibTransId="{D1CD2238-15C4-3945-A9AC-1FB9DCAEE515}"/>
    <dgm:cxn modelId="{DDBD8AF2-7857-F34D-B508-71110D7E8AE9}" type="presOf" srcId="{EBF882AE-CD09-4141-A313-8B6E01C3F8E8}" destId="{371AAA51-8D2C-E74A-B250-145895D61C20}" srcOrd="0" destOrd="0" presId="urn:microsoft.com/office/officeart/2008/layout/VerticalCurvedList"/>
    <dgm:cxn modelId="{4C621B9E-513C-E24C-B636-0650857C1F7B}" srcId="{CC097C85-8808-4F4B-A029-F2484B589EE8}" destId="{D89E09BC-94B9-944D-9755-8897E2781F41}" srcOrd="0" destOrd="0" parTransId="{10B17EE4-292C-8D41-A1BC-CAEB5DE36BE8}" sibTransId="{55A13498-CF01-9C49-A625-E9E5C2C60716}"/>
    <dgm:cxn modelId="{DF6FDD51-F5F5-814F-9A52-F833AED1EFA4}" type="presOf" srcId="{55A13498-CF01-9C49-A625-E9E5C2C60716}" destId="{602232A6-84CE-4E1A-BDC4-E69AAC025377}" srcOrd="0" destOrd="0" presId="urn:microsoft.com/office/officeart/2008/layout/VerticalCurvedList"/>
    <dgm:cxn modelId="{6E00E6CB-97B5-49ED-978C-01FB03BFE027}" type="presParOf" srcId="{BFFFBFC0-CE71-4AD8-9C78-20B4C963B0DD}" destId="{7AF31933-5BD8-4C8A-81B6-E3EE04486839}" srcOrd="0" destOrd="0" presId="urn:microsoft.com/office/officeart/2008/layout/VerticalCurvedList"/>
    <dgm:cxn modelId="{65E36432-CB33-4BC9-8DBB-5A26C037717A}" type="presParOf" srcId="{7AF31933-5BD8-4C8A-81B6-E3EE04486839}" destId="{2360F631-3214-4517-BAEA-13182A703F4C}" srcOrd="0" destOrd="0" presId="urn:microsoft.com/office/officeart/2008/layout/VerticalCurvedList"/>
    <dgm:cxn modelId="{E0BE4916-2BC2-4887-86E2-00C39BCE1DDF}" type="presParOf" srcId="{2360F631-3214-4517-BAEA-13182A703F4C}" destId="{4DC4C280-CC4E-497E-A3A1-62FA7AE53531}" srcOrd="0" destOrd="0" presId="urn:microsoft.com/office/officeart/2008/layout/VerticalCurvedList"/>
    <dgm:cxn modelId="{3C563339-6C59-4D60-8059-93207A1002B0}" type="presParOf" srcId="{2360F631-3214-4517-BAEA-13182A703F4C}" destId="{602232A6-84CE-4E1A-BDC4-E69AAC025377}" srcOrd="1" destOrd="0" presId="urn:microsoft.com/office/officeart/2008/layout/VerticalCurvedList"/>
    <dgm:cxn modelId="{DB7333DD-3BF5-41DF-840A-7783411E6272}" type="presParOf" srcId="{2360F631-3214-4517-BAEA-13182A703F4C}" destId="{DB85595A-ACB2-402D-8E3B-7E90034C9D74}" srcOrd="2" destOrd="0" presId="urn:microsoft.com/office/officeart/2008/layout/VerticalCurvedList"/>
    <dgm:cxn modelId="{D03BE6B0-135D-4B66-8D61-372E9D05F4D3}" type="presParOf" srcId="{2360F631-3214-4517-BAEA-13182A703F4C}" destId="{90346264-7F6A-4EF2-883B-A28C2200C8FD}" srcOrd="3" destOrd="0" presId="urn:microsoft.com/office/officeart/2008/layout/VerticalCurvedList"/>
    <dgm:cxn modelId="{08ABE4DB-E04A-4445-AD63-64E659ED401C}" type="presParOf" srcId="{7AF31933-5BD8-4C8A-81B6-E3EE04486839}" destId="{2298DC8A-BEB6-714E-AA7B-913505A9ED32}" srcOrd="1" destOrd="0" presId="urn:microsoft.com/office/officeart/2008/layout/VerticalCurvedList"/>
    <dgm:cxn modelId="{D4FD24B0-051D-564B-B615-2CA03AF661C2}" type="presParOf" srcId="{7AF31933-5BD8-4C8A-81B6-E3EE04486839}" destId="{ED8EED12-4038-B949-A100-E7B0985712D4}" srcOrd="2" destOrd="0" presId="urn:microsoft.com/office/officeart/2008/layout/VerticalCurvedList"/>
    <dgm:cxn modelId="{811F10AC-46D5-744B-B0EF-EC9512B15EF6}" type="presParOf" srcId="{ED8EED12-4038-B949-A100-E7B0985712D4}" destId="{8BA39934-EA8F-454B-AA54-4E813A3B0E52}" srcOrd="0" destOrd="0" presId="urn:microsoft.com/office/officeart/2008/layout/VerticalCurvedList"/>
    <dgm:cxn modelId="{EC774232-DD98-894B-B111-6F6D17275E8C}" type="presParOf" srcId="{7AF31933-5BD8-4C8A-81B6-E3EE04486839}" destId="{371AAA51-8D2C-E74A-B250-145895D61C20}" srcOrd="3" destOrd="0" presId="urn:microsoft.com/office/officeart/2008/layout/VerticalCurvedList"/>
    <dgm:cxn modelId="{4DC981E1-C433-2945-AA30-E78EE95F22BD}" type="presParOf" srcId="{7AF31933-5BD8-4C8A-81B6-E3EE04486839}" destId="{8DC21547-8D1E-1846-A057-AF786C9FDA79}" srcOrd="4" destOrd="0" presId="urn:microsoft.com/office/officeart/2008/layout/VerticalCurvedList"/>
    <dgm:cxn modelId="{BD2B7158-B519-2B47-91B3-75236D61FEB2}" type="presParOf" srcId="{8DC21547-8D1E-1846-A057-AF786C9FDA79}" destId="{23507314-0821-BA4A-8B20-4A461E628BCA}" srcOrd="0" destOrd="0" presId="urn:microsoft.com/office/officeart/2008/layout/VerticalCurvedList"/>
    <dgm:cxn modelId="{9211EA7A-5982-4745-9F8F-C452393BFEDF}" type="presParOf" srcId="{7AF31933-5BD8-4C8A-81B6-E3EE04486839}" destId="{A38917F6-2AF7-E24D-9028-5FFBFA03AF88}" srcOrd="5" destOrd="0" presId="urn:microsoft.com/office/officeart/2008/layout/VerticalCurvedList"/>
    <dgm:cxn modelId="{2ACCDADE-86F2-5741-8549-D7118243F836}" type="presParOf" srcId="{7AF31933-5BD8-4C8A-81B6-E3EE04486839}" destId="{32F29956-9726-9543-89A7-78E423A73EDF}" srcOrd="6" destOrd="0" presId="urn:microsoft.com/office/officeart/2008/layout/VerticalCurvedList"/>
    <dgm:cxn modelId="{16CE3362-EC35-0243-AE86-DD59FF211D65}" type="presParOf" srcId="{32F29956-9726-9543-89A7-78E423A73EDF}" destId="{4407D7E5-E5AD-B84E-AE9D-BDC1DA78F3BA}" srcOrd="0" destOrd="0" presId="urn:microsoft.com/office/officeart/2008/layout/VerticalCurvedList"/>
    <dgm:cxn modelId="{5DA5CF85-3D9A-C740-967B-9F31BD07AF1C}" type="presParOf" srcId="{7AF31933-5BD8-4C8A-81B6-E3EE04486839}" destId="{AF9D0AB0-0C32-734E-AECD-127962D8A243}" srcOrd="7" destOrd="0" presId="urn:microsoft.com/office/officeart/2008/layout/VerticalCurvedList"/>
    <dgm:cxn modelId="{FDC6530F-F78C-5C4B-A689-E958B2F37473}" type="presParOf" srcId="{7AF31933-5BD8-4C8A-81B6-E3EE04486839}" destId="{5DA6C012-DE53-E247-8368-56B049A2B1E0}" srcOrd="8" destOrd="0" presId="urn:microsoft.com/office/officeart/2008/layout/VerticalCurvedList"/>
    <dgm:cxn modelId="{E76FEF02-F432-CB42-B16C-BA9DA71CEDB5}" type="presParOf" srcId="{5DA6C012-DE53-E247-8368-56B049A2B1E0}" destId="{F6328C97-C699-4149-9F23-72F845C6F86F}" srcOrd="0" destOrd="0" presId="urn:microsoft.com/office/officeart/2008/layout/VerticalCurvedList"/>
    <dgm:cxn modelId="{14F7BFAB-4960-894C-B085-E8C9391851F4}" type="presParOf" srcId="{7AF31933-5BD8-4C8A-81B6-E3EE04486839}" destId="{D58655A7-F3F2-6746-A390-6118E94A8B25}" srcOrd="9" destOrd="0" presId="urn:microsoft.com/office/officeart/2008/layout/VerticalCurvedList"/>
    <dgm:cxn modelId="{0840B56B-7093-A441-834D-D11211137872}" type="presParOf" srcId="{7AF31933-5BD8-4C8A-81B6-E3EE04486839}" destId="{D0F617AD-6F3B-5640-B24D-CCA97F6BBFF3}" srcOrd="10" destOrd="0" presId="urn:microsoft.com/office/officeart/2008/layout/VerticalCurvedList"/>
    <dgm:cxn modelId="{BA1F1911-481B-BB40-B9B7-26371EF5198B}" type="presParOf" srcId="{D0F617AD-6F3B-5640-B24D-CCA97F6BBFF3}" destId="{B99B9BA8-BB92-EB4C-B7BF-4927881EC02F}" srcOrd="0" destOrd="0" presId="urn:microsoft.com/office/officeart/2008/layout/VerticalCurvedList"/>
    <dgm:cxn modelId="{7B4B271C-5980-3041-88AF-286D6F526FDF}" type="presParOf" srcId="{7AF31933-5BD8-4C8A-81B6-E3EE04486839}" destId="{A6B3E497-D44A-B344-B665-DA17565E232E}" srcOrd="11" destOrd="0" presId="urn:microsoft.com/office/officeart/2008/layout/VerticalCurvedList"/>
    <dgm:cxn modelId="{9F75CB92-0C3D-2845-A42A-C2B5DA702152}" type="presParOf" srcId="{7AF31933-5BD8-4C8A-81B6-E3EE04486839}" destId="{187F7A57-255E-4D45-B9CC-2FAAF441A588}" srcOrd="12" destOrd="0" presId="urn:microsoft.com/office/officeart/2008/layout/VerticalCurvedList"/>
    <dgm:cxn modelId="{B8C336F0-4559-3E41-A641-00B1D0A1A2C0}" type="presParOf" srcId="{187F7A57-255E-4D45-B9CC-2FAAF441A588}" destId="{3586FBD7-578F-074C-BCC3-C3C665A70AB4}" srcOrd="0" destOrd="0" presId="urn:microsoft.com/office/officeart/2008/layout/VerticalCurvedList"/>
    <dgm:cxn modelId="{14AA0BCF-1147-6145-B5CE-B6566ABEB4B5}" type="presParOf" srcId="{7AF31933-5BD8-4C8A-81B6-E3EE04486839}" destId="{2496B52F-F996-D34F-ACD9-FC39693CB297}" srcOrd="13" destOrd="0" presId="urn:microsoft.com/office/officeart/2008/layout/VerticalCurvedList"/>
    <dgm:cxn modelId="{DC500A00-2876-B240-A663-7AEAEEC2762D}" type="presParOf" srcId="{7AF31933-5BD8-4C8A-81B6-E3EE04486839}" destId="{04867EB4-C93A-9242-8DFC-B6C3EEB2A9C7}" srcOrd="14" destOrd="0" presId="urn:microsoft.com/office/officeart/2008/layout/VerticalCurvedList"/>
    <dgm:cxn modelId="{2035300E-6C16-5E4B-85FE-9C5ACB56F8AA}" type="presParOf" srcId="{04867EB4-C93A-9242-8DFC-B6C3EEB2A9C7}" destId="{00C38CC4-3BC1-9C40-A0D1-56A187C3D98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5C04944C-9183-429A-A643-778E94DFB33E}">
      <dgm:prSet custT="1"/>
      <dgm:spPr/>
      <dgm:t>
        <a:bodyPr/>
        <a:lstStyle/>
        <a:p>
          <a:r>
            <a:rPr lang="cs-CZ" sz="1800" dirty="0" smtClean="0">
              <a:latin typeface="Calibri" charset="0"/>
              <a:ea typeface="Calibri" charset="0"/>
              <a:cs typeface="Calibri" charset="0"/>
            </a:rPr>
            <a:t>Pracovní skupiny</a:t>
          </a:r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AE85DB1D-219A-424E-A62D-7EBDF677D8C8}">
      <dgm:prSet custT="1"/>
      <dgm:spPr/>
      <dgm:t>
        <a:bodyPr/>
        <a:lstStyle/>
        <a:p>
          <a:r>
            <a:rPr lang="cs-CZ" sz="1800" dirty="0" smtClean="0">
              <a:latin typeface="Calibri" charset="0"/>
              <a:ea typeface="Calibri" charset="0"/>
              <a:cs typeface="Calibri" charset="0"/>
            </a:rPr>
            <a:t>Tým pro tvorbu strategie</a:t>
          </a:r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6DDC6D13-6C27-4810-9AEB-725B88E84A3C}">
      <dgm:prSet custT="1"/>
      <dgm:spPr/>
      <dgm:t>
        <a:bodyPr/>
        <a:lstStyle/>
        <a:p>
          <a:r>
            <a:rPr lang="cs-CZ" sz="1800" b="1" dirty="0" smtClean="0">
              <a:latin typeface="Calibri" charset="0"/>
              <a:ea typeface="Calibri" charset="0"/>
              <a:cs typeface="Calibri" charset="0"/>
            </a:rPr>
            <a:t>Koordinátor </a:t>
          </a:r>
          <a:r>
            <a:rPr lang="cs-CZ" sz="1800" b="0" dirty="0" smtClean="0">
              <a:latin typeface="Calibri" charset="0"/>
              <a:ea typeface="Calibri" charset="0"/>
              <a:cs typeface="Calibri" charset="0"/>
            </a:rPr>
            <a:t>– Ing. Jiří Borej</a:t>
          </a:r>
          <a:endParaRPr lang="cs-CZ" sz="1800" b="0" dirty="0">
            <a:latin typeface="Calibri" charset="0"/>
            <a:ea typeface="Calibri" charset="0"/>
            <a:cs typeface="Calibri" charset="0"/>
          </a:endParaRPr>
        </a:p>
      </dgm:t>
    </dgm:pt>
    <dgm:pt modelId="{AD0DB3A0-8EE0-4E44-A7B1-86112FD51D3B}" type="sibTrans" cxnId="{3720774F-71FE-4F9A-A34D-9D471F1F83C1}">
      <dgm:prSet/>
      <dgm:spPr/>
      <dgm:t>
        <a:bodyPr/>
        <a:lstStyle/>
        <a:p>
          <a:endParaRPr lang="cs-CZ"/>
        </a:p>
      </dgm:t>
    </dgm:pt>
    <dgm:pt modelId="{AFA5C724-1AB0-412B-AE8C-B7079A9B76C3}" type="parTrans" cxnId="{3720774F-71FE-4F9A-A34D-9D471F1F83C1}">
      <dgm:prSet/>
      <dgm:spPr/>
      <dgm:t>
        <a:bodyPr/>
        <a:lstStyle/>
        <a:p>
          <a:endParaRPr lang="cs-CZ"/>
        </a:p>
      </dgm:t>
    </dgm:pt>
    <dgm:pt modelId="{BDA961CE-729A-4E4B-BC98-B7023AC6C8CC}" type="sibTrans" cxnId="{3FB35BBB-F919-4371-BC4C-5BFEF13531AD}">
      <dgm:prSet/>
      <dgm:spPr/>
      <dgm:t>
        <a:bodyPr/>
        <a:lstStyle/>
        <a:p>
          <a:endParaRPr lang="cs-CZ"/>
        </a:p>
      </dgm:t>
    </dgm:pt>
    <dgm:pt modelId="{D7086C00-9E7B-4C08-88CF-61C000478A9E}" type="parTrans" cxnId="{3FB35BBB-F919-4371-BC4C-5BFEF13531AD}">
      <dgm:prSet/>
      <dgm:spPr/>
      <dgm:t>
        <a:bodyPr/>
        <a:lstStyle/>
        <a:p>
          <a:endParaRPr lang="cs-CZ"/>
        </a:p>
      </dgm:t>
    </dgm:pt>
    <dgm:pt modelId="{6C512BE3-594C-4E88-99B7-21A782634FA1}">
      <dgm:prSet custT="1"/>
      <dgm:spPr/>
      <dgm:t>
        <a:bodyPr/>
        <a:lstStyle/>
        <a:p>
          <a:r>
            <a:rPr lang="cs-CZ" sz="1800" b="1" dirty="0" smtClean="0">
              <a:latin typeface="Calibri" charset="0"/>
              <a:ea typeface="Calibri" charset="0"/>
              <a:cs typeface="Calibri" charset="0"/>
            </a:rPr>
            <a:t>Řídící výbor</a:t>
          </a:r>
          <a:endParaRPr lang="cs-CZ" sz="1800" b="1" dirty="0">
            <a:latin typeface="Calibri" charset="0"/>
            <a:ea typeface="Calibri" charset="0"/>
            <a:cs typeface="Calibri" charset="0"/>
          </a:endParaRPr>
        </a:p>
      </dgm:t>
    </dgm:pt>
    <dgm:pt modelId="{3F1C7E42-74BC-4054-9BEA-E4884DD04B8F}">
      <dgm:prSet custT="1"/>
      <dgm:spPr/>
      <dgm:t>
        <a:bodyPr/>
        <a:lstStyle/>
        <a:p>
          <a:r>
            <a:rPr lang="cs-CZ" sz="1800" b="1" dirty="0" smtClean="0">
              <a:latin typeface="Calibri" charset="0"/>
              <a:ea typeface="Calibri" charset="0"/>
              <a:cs typeface="Calibri" charset="0"/>
            </a:rPr>
            <a:t>Gestor</a:t>
          </a:r>
          <a:r>
            <a:rPr lang="cs-CZ" sz="1800" dirty="0" smtClean="0">
              <a:latin typeface="Calibri" charset="0"/>
              <a:ea typeface="Calibri" charset="0"/>
              <a:cs typeface="Calibri" charset="0"/>
            </a:rPr>
            <a:t> – náměstek pro strategie Mgr. Lenka Ptáčková Melicharová, MBA</a:t>
          </a:r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FD7E0F8E-342A-4FE3-A0BF-E0C9103469AE}" type="sibTrans" cxnId="{5683BD17-9F2E-46EC-9D48-5EC558C4A1AC}">
      <dgm:prSet/>
      <dgm:spPr/>
      <dgm:t>
        <a:bodyPr/>
        <a:lstStyle/>
        <a:p>
          <a:endParaRPr lang="cs-CZ"/>
        </a:p>
      </dgm:t>
    </dgm:pt>
    <dgm:pt modelId="{29E3E58D-188F-4D82-9EFB-1FB0B5291397}" type="parTrans" cxnId="{5683BD17-9F2E-46EC-9D48-5EC558C4A1AC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 custT="1"/>
      <dgm:spPr/>
      <dgm:t>
        <a:bodyPr/>
        <a:lstStyle/>
        <a:p>
          <a:r>
            <a:rPr lang="cs-CZ" sz="1800" b="1" dirty="0" smtClean="0">
              <a:latin typeface="Calibri" charset="0"/>
              <a:ea typeface="Calibri" charset="0"/>
              <a:cs typeface="Calibri" charset="0"/>
            </a:rPr>
            <a:t>Zadavatel </a:t>
          </a:r>
          <a:r>
            <a:rPr lang="cs-CZ" sz="1800" dirty="0" smtClean="0">
              <a:latin typeface="Calibri" charset="0"/>
              <a:ea typeface="Calibri" charset="0"/>
              <a:cs typeface="Calibri" charset="0"/>
            </a:rPr>
            <a:t>– Ministerstvo zdravotnictví</a:t>
          </a:r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64FA8C1E-A85E-4A86-8F20-E4B752ADE017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Organizace projektu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145310EC-C3B8-43E2-9949-37D953F090B3}" type="sibTrans" cxnId="{13F718C2-B684-421F-97AE-EAF6D30D04CB}">
      <dgm:prSet/>
      <dgm:spPr/>
      <dgm:t>
        <a:bodyPr/>
        <a:lstStyle/>
        <a:p>
          <a:endParaRPr lang="cs-CZ"/>
        </a:p>
      </dgm:t>
    </dgm:pt>
    <dgm:pt modelId="{A05272B3-7848-4D20-85C0-65E85BA9235E}" type="parTrans" cxnId="{13F718C2-B684-421F-97AE-EAF6D30D04CB}">
      <dgm:prSet/>
      <dgm:spPr/>
      <dgm:t>
        <a:bodyPr/>
        <a:lstStyle/>
        <a:p>
          <a:endParaRPr lang="cs-CZ"/>
        </a:p>
      </dgm:t>
    </dgm:pt>
    <dgm:pt modelId="{A256BD8F-F2F7-4FA8-A109-A3E622A0F7CA}" type="sibTrans" cxnId="{A0EA3D67-D2EE-45E3-82AF-160E832B84CA}">
      <dgm:prSet/>
      <dgm:spPr/>
      <dgm:t>
        <a:bodyPr/>
        <a:lstStyle/>
        <a:p>
          <a:endParaRPr lang="cs-CZ"/>
        </a:p>
      </dgm:t>
    </dgm:pt>
    <dgm:pt modelId="{688E88E6-A640-41E6-94D8-158990A02D91}" type="parTrans" cxnId="{A0EA3D67-D2EE-45E3-82AF-160E832B84CA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169EC549-CD11-4683-99D5-7354B95C4FF7}">
      <dgm:prSet phldrT="[Text]" custT="1"/>
      <dgm:spPr/>
      <dgm:t>
        <a:bodyPr/>
        <a:lstStyle/>
        <a:p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5BE6867E-73CA-4293-B024-A6AD15A5D626}" type="parTrans" cxnId="{7D9DDB00-D52E-4F72-9644-A9DDD977A998}">
      <dgm:prSet/>
      <dgm:spPr/>
      <dgm:t>
        <a:bodyPr/>
        <a:lstStyle/>
        <a:p>
          <a:endParaRPr lang="cs-CZ"/>
        </a:p>
      </dgm:t>
    </dgm:pt>
    <dgm:pt modelId="{DEEE2AE3-A64A-493F-8B46-8106673BB436}" type="sibTrans" cxnId="{7D9DDB00-D52E-4F72-9644-A9DDD977A998}">
      <dgm:prSet/>
      <dgm:spPr/>
      <dgm:t>
        <a:bodyPr/>
        <a:lstStyle/>
        <a:p>
          <a:endParaRPr lang="cs-CZ"/>
        </a:p>
      </dgm:t>
    </dgm:pt>
    <dgm:pt modelId="{3DC0DB01-48D9-423E-90EF-72C53E86070A}">
      <dgm:prSet custT="1"/>
      <dgm:spPr/>
      <dgm:t>
        <a:bodyPr/>
        <a:lstStyle/>
        <a:p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52FEC845-2840-4385-AD6B-7C04ACB593B0}" type="sibTrans" cxnId="{6ED3F265-5C09-466E-8FAD-63B59D833FD1}">
      <dgm:prSet/>
      <dgm:spPr/>
      <dgm:t>
        <a:bodyPr/>
        <a:lstStyle/>
        <a:p>
          <a:endParaRPr lang="cs-CZ"/>
        </a:p>
      </dgm:t>
    </dgm:pt>
    <dgm:pt modelId="{1BC6AD57-5904-4FED-9AA2-EBEFA118BFDA}" type="parTrans" cxnId="{6ED3F265-5C09-466E-8FAD-63B59D833FD1}">
      <dgm:prSet/>
      <dgm:spPr/>
      <dgm:t>
        <a:bodyPr/>
        <a:lstStyle/>
        <a:p>
          <a:endParaRPr lang="cs-CZ"/>
        </a:p>
      </dgm:t>
    </dgm:pt>
    <dgm:pt modelId="{57480A91-6C0F-594F-AC2D-08FAE50495B2}">
      <dgm:prSet phldrT="[Text]" custT="1"/>
      <dgm:spPr/>
      <dgm:t>
        <a:bodyPr/>
        <a:lstStyle/>
        <a:p>
          <a:r>
            <a:rPr lang="cs-CZ" sz="1800" b="1" dirty="0" smtClean="0">
              <a:latin typeface="Calibri" charset="0"/>
              <a:ea typeface="Calibri" charset="0"/>
              <a:cs typeface="Calibri" charset="0"/>
            </a:rPr>
            <a:t>Název</a:t>
          </a:r>
          <a:r>
            <a:rPr lang="cs-CZ" sz="1800" dirty="0" smtClean="0">
              <a:latin typeface="Calibri" charset="0"/>
              <a:ea typeface="Calibri" charset="0"/>
              <a:cs typeface="Calibri" charset="0"/>
            </a:rPr>
            <a:t> - Tvorba Národní strategie elektronického zdravotnictví</a:t>
          </a:r>
        </a:p>
        <a:p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966BFF3A-06FD-7646-B4E5-B62A91BA22E3}" type="parTrans" cxnId="{062EDBCD-207F-BB48-B43B-1825DBD62B30}">
      <dgm:prSet/>
      <dgm:spPr/>
      <dgm:t>
        <a:bodyPr/>
        <a:lstStyle/>
        <a:p>
          <a:endParaRPr lang="en-US"/>
        </a:p>
      </dgm:t>
    </dgm:pt>
    <dgm:pt modelId="{5C86D6EB-C284-FF46-BA6E-E84A509E7204}" type="sibTrans" cxnId="{062EDBCD-207F-BB48-B43B-1825DBD62B30}">
      <dgm:prSet/>
      <dgm:spPr/>
      <dgm:t>
        <a:bodyPr/>
        <a:lstStyle/>
        <a:p>
          <a:endParaRPr lang="en-US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FB35BBB-F919-4371-BC4C-5BFEF13531AD}" srcId="{6DDC6D13-6C27-4810-9AEB-725B88E84A3C}" destId="{AE85DB1D-219A-424E-A62D-7EBDF677D8C8}" srcOrd="0" destOrd="0" parTransId="{D7086C00-9E7B-4C08-88CF-61C000478A9E}" sibTransId="{BDA961CE-729A-4E4B-BC98-B7023AC6C8CC}"/>
    <dgm:cxn modelId="{56531AF5-F65E-3143-9E25-17B575C50A20}" type="presOf" srcId="{3DC0DB01-48D9-423E-90EF-72C53E86070A}" destId="{BA12444D-1662-4B44-964F-FBBBF359EE6C}" srcOrd="0" destOrd="5" presId="urn:microsoft.com/office/officeart/2005/8/layout/vList5"/>
    <dgm:cxn modelId="{92E8F2CF-6BAA-264A-BB46-32AF81813BD5}" type="presOf" srcId="{169EC549-CD11-4683-99D5-7354B95C4FF7}" destId="{BA12444D-1662-4B44-964F-FBBBF359EE6C}" srcOrd="0" destOrd="2" presId="urn:microsoft.com/office/officeart/2005/8/layout/vList5"/>
    <dgm:cxn modelId="{F92F3084-37AA-E549-8839-C1D6E1C0BD05}" type="presOf" srcId="{F801C7B5-2A5D-41BB-B96F-482B0B45830B}" destId="{93BA0308-79FD-4B5C-96F8-84AAE18FC723}" srcOrd="0" destOrd="0" presId="urn:microsoft.com/office/officeart/2005/8/layout/vList5"/>
    <dgm:cxn modelId="{6ED3F265-5C09-466E-8FAD-63B59D833FD1}" srcId="{3F1C7E42-74BC-4054-9BEA-E4884DD04B8F}" destId="{3DC0DB01-48D9-423E-90EF-72C53E86070A}" srcOrd="1" destOrd="0" parTransId="{1BC6AD57-5904-4FED-9AA2-EBEFA118BFDA}" sibTransId="{52FEC845-2840-4385-AD6B-7C04ACB593B0}"/>
    <dgm:cxn modelId="{7D9DDB00-D52E-4F72-9644-A9DDD977A998}" srcId="{64FA8C1E-A85E-4A86-8F20-E4B752ADE017}" destId="{169EC549-CD11-4683-99D5-7354B95C4FF7}" srcOrd="2" destOrd="0" parTransId="{5BE6867E-73CA-4293-B024-A6AD15A5D626}" sibTransId="{DEEE2AE3-A64A-493F-8B46-8106673BB436}"/>
    <dgm:cxn modelId="{CD883B45-188E-3943-8D65-DAE1CEAFE550}" type="presOf" srcId="{AE85DB1D-219A-424E-A62D-7EBDF677D8C8}" destId="{BA12444D-1662-4B44-964F-FBBBF359EE6C}" srcOrd="0" destOrd="7" presId="urn:microsoft.com/office/officeart/2005/8/layout/vList5"/>
    <dgm:cxn modelId="{062EDBCD-207F-BB48-B43B-1825DBD62B30}" srcId="{64FA8C1E-A85E-4A86-8F20-E4B752ADE017}" destId="{57480A91-6C0F-594F-AC2D-08FAE50495B2}" srcOrd="0" destOrd="0" parTransId="{966BFF3A-06FD-7646-B4E5-B62A91BA22E3}" sibTransId="{5C86D6EB-C284-FF46-BA6E-E84A509E7204}"/>
    <dgm:cxn modelId="{A0EA3D67-D2EE-45E3-82AF-160E832B84CA}" srcId="{64FA8C1E-A85E-4A86-8F20-E4B752ADE017}" destId="{3F1C7E42-74BC-4054-9BEA-E4884DD04B8F}" srcOrd="3" destOrd="0" parTransId="{688E88E6-A640-41E6-94D8-158990A02D91}" sibTransId="{A256BD8F-F2F7-4FA8-A109-A3E622A0F7CA}"/>
    <dgm:cxn modelId="{5683BD17-9F2E-46EC-9D48-5EC558C4A1AC}" srcId="{3F1C7E42-74BC-4054-9BEA-E4884DD04B8F}" destId="{6C512BE3-594C-4E88-99B7-21A782634FA1}" srcOrd="0" destOrd="0" parTransId="{29E3E58D-188F-4D82-9EFB-1FB0B5291397}" sibTransId="{FD7E0F8E-342A-4FE3-A0BF-E0C9103469AE}"/>
    <dgm:cxn modelId="{C1781B85-FD07-C74C-B03E-0982E82395EC}" type="presOf" srcId="{5C04944C-9183-429A-A643-778E94DFB33E}" destId="{BA12444D-1662-4B44-964F-FBBBF359EE6C}" srcOrd="0" destOrd="8" presId="urn:microsoft.com/office/officeart/2005/8/layout/vList5"/>
    <dgm:cxn modelId="{3720774F-71FE-4F9A-A34D-9D471F1F83C1}" srcId="{6DDC6D13-6C27-4810-9AEB-725B88E84A3C}" destId="{5C04944C-9183-429A-A643-778E94DFB33E}" srcOrd="1" destOrd="0" parTransId="{AFA5C724-1AB0-412B-AE8C-B7079A9B76C3}" sibTransId="{AD0DB3A0-8EE0-4E44-A7B1-86112FD51D3B}"/>
    <dgm:cxn modelId="{B6C7204A-7B9A-B746-A7F0-14AF2E2F9EA8}" type="presOf" srcId="{6C512BE3-594C-4E88-99B7-21A782634FA1}" destId="{BA12444D-1662-4B44-964F-FBBBF359EE6C}" srcOrd="0" destOrd="4" presId="urn:microsoft.com/office/officeart/2005/8/layout/vList5"/>
    <dgm:cxn modelId="{13F718C2-B684-421F-97AE-EAF6D30D04CB}" srcId="{64FA8C1E-A85E-4A86-8F20-E4B752ADE017}" destId="{6DDC6D13-6C27-4810-9AEB-725B88E84A3C}" srcOrd="4" destOrd="0" parTransId="{A05272B3-7848-4D20-85C0-65E85BA9235E}" sibTransId="{145310EC-C3B8-43E2-9949-37D953F090B3}"/>
    <dgm:cxn modelId="{B9C4F9DB-09D7-D840-8CDF-F60305D9496E}" type="presOf" srcId="{6DDC6D13-6C27-4810-9AEB-725B88E84A3C}" destId="{BA12444D-1662-4B44-964F-FBBBF359EE6C}" srcOrd="0" destOrd="6" presId="urn:microsoft.com/office/officeart/2005/8/layout/vList5"/>
    <dgm:cxn modelId="{42590FA7-B4D4-914B-9F8F-628315FF35BB}" type="presOf" srcId="{57480A91-6C0F-594F-AC2D-08FAE50495B2}" destId="{BA12444D-1662-4B44-964F-FBBBF359EE6C}" srcOrd="0" destOrd="0" presId="urn:microsoft.com/office/officeart/2005/8/layout/vList5"/>
    <dgm:cxn modelId="{780788CD-55D3-4CDA-B57D-BA2373BF6A7D}" srcId="{64FA8C1E-A85E-4A86-8F20-E4B752ADE017}" destId="{C276E38C-A715-4654-89E4-FCEAC7FC61F1}" srcOrd="1" destOrd="0" parTransId="{FFF7DD4A-F3DD-40C5-9489-409EDC6632A3}" sibTransId="{B0F807DF-A844-409E-82A2-74E8CB0837AD}"/>
    <dgm:cxn modelId="{F1E7A243-C05D-964E-9A87-93DF8C9043EE}" type="presOf" srcId="{64FA8C1E-A85E-4A86-8F20-E4B752ADE017}" destId="{4A3AB400-CDD5-407A-80B3-6838074AF884}" srcOrd="0" destOrd="0" presId="urn:microsoft.com/office/officeart/2005/8/layout/vList5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BA0974E1-DF31-9E4A-B341-58DA9F397EB0}" type="presOf" srcId="{3F1C7E42-74BC-4054-9BEA-E4884DD04B8F}" destId="{BA12444D-1662-4B44-964F-FBBBF359EE6C}" srcOrd="0" destOrd="3" presId="urn:microsoft.com/office/officeart/2005/8/layout/vList5"/>
    <dgm:cxn modelId="{C08943CE-4922-EC45-95BF-F9C08724E0DC}" type="presOf" srcId="{C276E38C-A715-4654-89E4-FCEAC7FC61F1}" destId="{BA12444D-1662-4B44-964F-FBBBF359EE6C}" srcOrd="0" destOrd="1" presId="urn:microsoft.com/office/officeart/2005/8/layout/vList5"/>
    <dgm:cxn modelId="{A64D0719-68B4-2747-AE09-6DEA84F42CF2}" type="presParOf" srcId="{93BA0308-79FD-4B5C-96F8-84AAE18FC723}" destId="{28F61DF2-86E9-412E-A29E-1EA860BBDC94}" srcOrd="0" destOrd="0" presId="urn:microsoft.com/office/officeart/2005/8/layout/vList5"/>
    <dgm:cxn modelId="{E97253FD-4DFB-8C46-B430-3FC1B63A7AEB}" type="presParOf" srcId="{28F61DF2-86E9-412E-A29E-1EA860BBDC94}" destId="{4A3AB400-CDD5-407A-80B3-6838074AF884}" srcOrd="0" destOrd="0" presId="urn:microsoft.com/office/officeart/2005/8/layout/vList5"/>
    <dgm:cxn modelId="{69EDD1FE-CFC4-D641-B010-0A3ED4167C7D}" type="presParOf" srcId="{28F61DF2-86E9-412E-A29E-1EA860BBDC94}" destId="{BA12444D-1662-4B44-964F-FBBBF359EE6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 custT="1"/>
      <dgm:spPr/>
      <dgm:t>
        <a:bodyPr/>
        <a:lstStyle/>
        <a:p>
          <a:r>
            <a:rPr lang="cs-CZ" sz="4400" dirty="0" smtClean="0">
              <a:latin typeface="Calibri" charset="0"/>
              <a:ea typeface="Calibri" charset="0"/>
              <a:cs typeface="Calibri" charset="0"/>
            </a:rPr>
            <a:t>Cíle projektu</a:t>
          </a:r>
          <a:endParaRPr lang="cs-CZ" sz="4400" dirty="0">
            <a:latin typeface="Calibri" charset="0"/>
            <a:ea typeface="Calibri" charset="0"/>
            <a:cs typeface="Calibri" charset="0"/>
          </a:endParaRPr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/>
      <dgm:spPr/>
      <dgm:t>
        <a:bodyPr/>
        <a:lstStyle/>
        <a:p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Zajistit podporu</a:t>
          </a:r>
          <a:r>
            <a:rPr lang="cs-CZ" dirty="0" smtClean="0">
              <a:latin typeface="Calibri" charset="0"/>
              <a:ea typeface="Calibri" charset="0"/>
              <a:cs typeface="Calibri" charset="0"/>
            </a:rPr>
            <a:t> Národní strategie ochrany a podpory zdraví a prevence nemocí </a:t>
          </a:r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Zdraví 2020</a:t>
          </a:r>
          <a:r>
            <a:rPr lang="cs-CZ" dirty="0" smtClean="0">
              <a:latin typeface="Calibri" charset="0"/>
              <a:ea typeface="Calibri" charset="0"/>
              <a:cs typeface="Calibri" charset="0"/>
            </a:rPr>
            <a:t> nástroji elektronického zdravotnictví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A75FDBCD-B5F8-4DCB-87B2-DBF02CA6FD61}">
      <dgm:prSet/>
      <dgm:spPr/>
      <dgm:t>
        <a:bodyPr/>
        <a:lstStyle/>
        <a:p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Poskytnout</a:t>
          </a:r>
          <a:r>
            <a:rPr lang="cs-CZ" dirty="0" smtClean="0">
              <a:latin typeface="Calibri" charset="0"/>
              <a:ea typeface="Calibri" charset="0"/>
              <a:cs typeface="Calibri" charset="0"/>
            </a:rPr>
            <a:t> státu (MZ ČR) nezbytný </a:t>
          </a:r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nástroj</a:t>
          </a:r>
          <a:r>
            <a:rPr lang="cs-CZ" dirty="0" smtClean="0">
              <a:latin typeface="Calibri" charset="0"/>
              <a:ea typeface="Calibri" charset="0"/>
              <a:cs typeface="Calibri" charset="0"/>
            </a:rPr>
            <a:t>: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A4D0F575-F324-43DA-8469-010D8A3763C7}" type="parTrans" cxnId="{3E7050D9-19B2-475B-9EED-9968574E826F}">
      <dgm:prSet/>
      <dgm:spPr/>
      <dgm:t>
        <a:bodyPr/>
        <a:lstStyle/>
        <a:p>
          <a:endParaRPr lang="cs-CZ"/>
        </a:p>
      </dgm:t>
    </dgm:pt>
    <dgm:pt modelId="{C7B27268-DA3A-4C3E-94DF-AFB8A3B8647F}" type="sibTrans" cxnId="{3E7050D9-19B2-475B-9EED-9968574E826F}">
      <dgm:prSet/>
      <dgm:spPr/>
      <dgm:t>
        <a:bodyPr/>
        <a:lstStyle/>
        <a:p>
          <a:endParaRPr lang="cs-CZ"/>
        </a:p>
      </dgm:t>
    </dgm:pt>
    <dgm:pt modelId="{6AAF4F1D-3502-4D02-8647-3ADB4E85E76C}">
      <dgm:prSet/>
      <dgm:spPr/>
      <dgm:t>
        <a:bodyPr/>
        <a:lstStyle/>
        <a:p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k realizaci základních komponent</a:t>
          </a:r>
          <a:r>
            <a:rPr lang="cs-CZ" dirty="0" smtClean="0">
              <a:latin typeface="Calibri" charset="0"/>
              <a:ea typeface="Calibri" charset="0"/>
              <a:cs typeface="Calibri" charset="0"/>
            </a:rPr>
            <a:t> elektronického zdravotnictví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7ABB620B-5185-48B1-B2E7-81CD7F028278}" type="parTrans" cxnId="{9610D9DC-61BF-4392-A978-BECF72DE08B4}">
      <dgm:prSet/>
      <dgm:spPr/>
      <dgm:t>
        <a:bodyPr/>
        <a:lstStyle/>
        <a:p>
          <a:endParaRPr lang="cs-CZ"/>
        </a:p>
      </dgm:t>
    </dgm:pt>
    <dgm:pt modelId="{C9F89FF0-AACB-402E-9538-F1F3D81B1482}" type="sibTrans" cxnId="{9610D9DC-61BF-4392-A978-BECF72DE08B4}">
      <dgm:prSet/>
      <dgm:spPr/>
      <dgm:t>
        <a:bodyPr/>
        <a:lstStyle/>
        <a:p>
          <a:endParaRPr lang="cs-CZ"/>
        </a:p>
      </dgm:t>
    </dgm:pt>
    <dgm:pt modelId="{C9AB5A78-64D8-4DD2-A036-CA4D608B908E}">
      <dgm:prSet/>
      <dgm:spPr/>
      <dgm:t>
        <a:bodyPr/>
        <a:lstStyle/>
        <a:p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Vytvořit národní rámec interoperability</a:t>
          </a:r>
          <a:endParaRPr lang="cs-CZ" b="1" dirty="0">
            <a:latin typeface="Calibri" charset="0"/>
            <a:ea typeface="Calibri" charset="0"/>
            <a:cs typeface="Calibri" charset="0"/>
          </a:endParaRPr>
        </a:p>
      </dgm:t>
    </dgm:pt>
    <dgm:pt modelId="{99835059-4C9F-49BC-90F7-218746398311}" type="parTrans" cxnId="{4F72D3D8-8B13-4BF9-9838-04390C0B0687}">
      <dgm:prSet/>
      <dgm:spPr/>
      <dgm:t>
        <a:bodyPr/>
        <a:lstStyle/>
        <a:p>
          <a:endParaRPr lang="cs-CZ"/>
        </a:p>
      </dgm:t>
    </dgm:pt>
    <dgm:pt modelId="{B186D1FD-0EC4-4C02-B25D-818C3AE9FC77}" type="sibTrans" cxnId="{4F72D3D8-8B13-4BF9-9838-04390C0B0687}">
      <dgm:prSet/>
      <dgm:spPr/>
      <dgm:t>
        <a:bodyPr/>
        <a:lstStyle/>
        <a:p>
          <a:endParaRPr lang="cs-CZ"/>
        </a:p>
      </dgm:t>
    </dgm:pt>
    <dgm:pt modelId="{8A175F2F-4A0F-417E-8799-6B5BFABAF95D}">
      <dgm:prSet/>
      <dgm:spPr/>
      <dgm:t>
        <a:bodyPr/>
        <a:lstStyle/>
        <a:p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ke správě národního systému elektronického zdravotnictví</a:t>
          </a:r>
          <a:endParaRPr lang="cs-CZ" b="1" dirty="0">
            <a:latin typeface="Calibri" charset="0"/>
            <a:ea typeface="Calibri" charset="0"/>
            <a:cs typeface="Calibri" charset="0"/>
          </a:endParaRPr>
        </a:p>
      </dgm:t>
    </dgm:pt>
    <dgm:pt modelId="{DEE0DD12-C015-42CD-9189-934666786DC9}" type="sibTrans" cxnId="{EC8DA810-1759-4B15-BC09-98EA7989515D}">
      <dgm:prSet/>
      <dgm:spPr/>
      <dgm:t>
        <a:bodyPr/>
        <a:lstStyle/>
        <a:p>
          <a:endParaRPr lang="cs-CZ"/>
        </a:p>
      </dgm:t>
    </dgm:pt>
    <dgm:pt modelId="{90150F92-4A65-4AF7-A646-D503F0DADA33}" type="parTrans" cxnId="{EC8DA810-1759-4B15-BC09-98EA7989515D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1" custScaleX="9878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E7050D9-19B2-475B-9EED-9968574E826F}" srcId="{64FA8C1E-A85E-4A86-8F20-E4B752ADE017}" destId="{A75FDBCD-B5F8-4DCB-87B2-DBF02CA6FD61}" srcOrd="1" destOrd="0" parTransId="{A4D0F575-F324-43DA-8469-010D8A3763C7}" sibTransId="{C7B27268-DA3A-4C3E-94DF-AFB8A3B8647F}"/>
    <dgm:cxn modelId="{5B70DBBC-215F-47FD-B5F9-781106DBE0B2}" type="presOf" srcId="{A75FDBCD-B5F8-4DCB-87B2-DBF02CA6FD61}" destId="{BA12444D-1662-4B44-964F-FBBBF359EE6C}" srcOrd="0" destOrd="1" presId="urn:microsoft.com/office/officeart/2005/8/layout/vList5"/>
    <dgm:cxn modelId="{A93B7B1E-8C7D-419D-8230-E727FE38297C}" type="presOf" srcId="{F801C7B5-2A5D-41BB-B96F-482B0B45830B}" destId="{93BA0308-79FD-4B5C-96F8-84AAE18FC723}" srcOrd="0" destOrd="0" presId="urn:microsoft.com/office/officeart/2005/8/layout/vList5"/>
    <dgm:cxn modelId="{780788CD-55D3-4CDA-B57D-BA2373BF6A7D}" srcId="{64FA8C1E-A85E-4A86-8F20-E4B752ADE017}" destId="{C276E38C-A715-4654-89E4-FCEAC7FC61F1}" srcOrd="0" destOrd="0" parTransId="{FFF7DD4A-F3DD-40C5-9489-409EDC6632A3}" sibTransId="{B0F807DF-A844-409E-82A2-74E8CB0837AD}"/>
    <dgm:cxn modelId="{B74E74CA-A2CD-4695-9B36-AA338AA05A62}" type="presOf" srcId="{64FA8C1E-A85E-4A86-8F20-E4B752ADE017}" destId="{4A3AB400-CDD5-407A-80B3-6838074AF884}" srcOrd="0" destOrd="0" presId="urn:microsoft.com/office/officeart/2005/8/layout/vList5"/>
    <dgm:cxn modelId="{9610D9DC-61BF-4392-A978-BECF72DE08B4}" srcId="{A75FDBCD-B5F8-4DCB-87B2-DBF02CA6FD61}" destId="{6AAF4F1D-3502-4D02-8647-3ADB4E85E76C}" srcOrd="1" destOrd="0" parTransId="{7ABB620B-5185-48B1-B2E7-81CD7F028278}" sibTransId="{C9F89FF0-AACB-402E-9538-F1F3D81B1482}"/>
    <dgm:cxn modelId="{44AD34B8-EB54-4AA4-B044-4D068C6B82B3}" type="presOf" srcId="{C9AB5A78-64D8-4DD2-A036-CA4D608B908E}" destId="{BA12444D-1662-4B44-964F-FBBBF359EE6C}" srcOrd="0" destOrd="4" presId="urn:microsoft.com/office/officeart/2005/8/layout/vList5"/>
    <dgm:cxn modelId="{9F5E28E0-7AB5-4E4E-99E5-1BD0CF28A7A6}" type="presOf" srcId="{6AAF4F1D-3502-4D02-8647-3ADB4E85E76C}" destId="{BA12444D-1662-4B44-964F-FBBBF359EE6C}" srcOrd="0" destOrd="3" presId="urn:microsoft.com/office/officeart/2005/8/layout/vList5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6BADC11A-6536-49D9-805D-CD3932CD551B}" type="presOf" srcId="{C276E38C-A715-4654-89E4-FCEAC7FC61F1}" destId="{BA12444D-1662-4B44-964F-FBBBF359EE6C}" srcOrd="0" destOrd="0" presId="urn:microsoft.com/office/officeart/2005/8/layout/vList5"/>
    <dgm:cxn modelId="{EDC24ED5-38A2-4B47-B7F9-5826050F7FDD}" type="presOf" srcId="{8A175F2F-4A0F-417E-8799-6B5BFABAF95D}" destId="{BA12444D-1662-4B44-964F-FBBBF359EE6C}" srcOrd="0" destOrd="2" presId="urn:microsoft.com/office/officeart/2005/8/layout/vList5"/>
    <dgm:cxn modelId="{4F72D3D8-8B13-4BF9-9838-04390C0B0687}" srcId="{64FA8C1E-A85E-4A86-8F20-E4B752ADE017}" destId="{C9AB5A78-64D8-4DD2-A036-CA4D608B908E}" srcOrd="2" destOrd="0" parTransId="{99835059-4C9F-49BC-90F7-218746398311}" sibTransId="{B186D1FD-0EC4-4C02-B25D-818C3AE9FC77}"/>
    <dgm:cxn modelId="{EC8DA810-1759-4B15-BC09-98EA7989515D}" srcId="{A75FDBCD-B5F8-4DCB-87B2-DBF02CA6FD61}" destId="{8A175F2F-4A0F-417E-8799-6B5BFABAF95D}" srcOrd="0" destOrd="0" parTransId="{90150F92-4A65-4AF7-A646-D503F0DADA33}" sibTransId="{DEE0DD12-C015-42CD-9189-934666786DC9}"/>
    <dgm:cxn modelId="{778B6CE4-3223-4922-A4C0-17787E01CE6B}" type="presParOf" srcId="{93BA0308-79FD-4B5C-96F8-84AAE18FC723}" destId="{28F61DF2-86E9-412E-A29E-1EA860BBDC94}" srcOrd="0" destOrd="0" presId="urn:microsoft.com/office/officeart/2005/8/layout/vList5"/>
    <dgm:cxn modelId="{DC5346D0-8157-430C-8E4A-BD1998631B4B}" type="presParOf" srcId="{28F61DF2-86E9-412E-A29E-1EA860BBDC94}" destId="{4A3AB400-CDD5-407A-80B3-6838074AF884}" srcOrd="0" destOrd="0" presId="urn:microsoft.com/office/officeart/2005/8/layout/vList5"/>
    <dgm:cxn modelId="{A480F086-C4A4-42AF-99C2-4A6199CDDBFF}" type="presParOf" srcId="{28F61DF2-86E9-412E-A29E-1EA860BBDC94}" destId="{BA12444D-1662-4B44-964F-FBBBF359EE6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232A6-84CE-4E1A-BDC4-E69AAC025377}">
      <dsp:nvSpPr>
        <dsp:cNvPr id="0" name=""/>
        <dsp:cNvSpPr/>
      </dsp:nvSpPr>
      <dsp:spPr>
        <a:xfrm>
          <a:off x="-5114931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8DC8A-BEB6-714E-AA7B-913505A9ED32}">
      <dsp:nvSpPr>
        <dsp:cNvPr id="0" name=""/>
        <dsp:cNvSpPr/>
      </dsp:nvSpPr>
      <dsp:spPr>
        <a:xfrm>
          <a:off x="317496" y="205750"/>
          <a:ext cx="6416582" cy="411319"/>
        </a:xfrm>
        <a:prstGeom prst="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Základní informace, cíle projektu tvorby strategie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317496" y="205750"/>
        <a:ext cx="6416582" cy="411319"/>
      </dsp:txXfrm>
    </dsp:sp>
    <dsp:sp modelId="{8BA39934-EA8F-454B-AA54-4E813A3B0E52}">
      <dsp:nvSpPr>
        <dsp:cNvPr id="0" name=""/>
        <dsp:cNvSpPr/>
      </dsp:nvSpPr>
      <dsp:spPr>
        <a:xfrm>
          <a:off x="60421" y="154335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1AAA51-8D2C-E74A-B250-145895D61C20}">
      <dsp:nvSpPr>
        <dsp:cNvPr id="0" name=""/>
        <dsp:cNvSpPr/>
      </dsp:nvSpPr>
      <dsp:spPr>
        <a:xfrm>
          <a:off x="689983" y="823091"/>
          <a:ext cx="6044095" cy="411319"/>
        </a:xfrm>
        <a:prstGeom prst="rect">
          <a:avLst/>
        </a:prstGeom>
        <a:solidFill>
          <a:schemeClr val="accent4">
            <a:shade val="80000"/>
            <a:hueOff val="126386"/>
            <a:satOff val="-15609"/>
            <a:lumOff val="77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Co se podařilo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689983" y="823091"/>
        <a:ext cx="6044095" cy="411319"/>
      </dsp:txXfrm>
    </dsp:sp>
    <dsp:sp modelId="{23507314-0821-BA4A-8B20-4A461E628BCA}">
      <dsp:nvSpPr>
        <dsp:cNvPr id="0" name=""/>
        <dsp:cNvSpPr/>
      </dsp:nvSpPr>
      <dsp:spPr>
        <a:xfrm>
          <a:off x="432908" y="771676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126386"/>
              <a:satOff val="-15609"/>
              <a:lumOff val="77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8917F6-2AF7-E24D-9028-5FFBFA03AF88}">
      <dsp:nvSpPr>
        <dsp:cNvPr id="0" name=""/>
        <dsp:cNvSpPr/>
      </dsp:nvSpPr>
      <dsp:spPr>
        <a:xfrm>
          <a:off x="894103" y="1439980"/>
          <a:ext cx="5839974" cy="411319"/>
        </a:xfrm>
        <a:prstGeom prst="rect">
          <a:avLst/>
        </a:prstGeom>
        <a:solidFill>
          <a:schemeClr val="accent4">
            <a:shade val="80000"/>
            <a:hueOff val="252772"/>
            <a:satOff val="-31218"/>
            <a:lumOff val="154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Harmonogram, aktuální stav a další kroky</a:t>
          </a:r>
        </a:p>
      </dsp:txBody>
      <dsp:txXfrm>
        <a:off x="894103" y="1439980"/>
        <a:ext cx="5839974" cy="411319"/>
      </dsp:txXfrm>
    </dsp:sp>
    <dsp:sp modelId="{4407D7E5-E5AD-B84E-AE9D-BDC1DA78F3BA}">
      <dsp:nvSpPr>
        <dsp:cNvPr id="0" name=""/>
        <dsp:cNvSpPr/>
      </dsp:nvSpPr>
      <dsp:spPr>
        <a:xfrm>
          <a:off x="637029" y="1388565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252772"/>
              <a:satOff val="-31218"/>
              <a:lumOff val="154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9D0AB0-0C32-734E-AECD-127962D8A243}">
      <dsp:nvSpPr>
        <dsp:cNvPr id="0" name=""/>
        <dsp:cNvSpPr/>
      </dsp:nvSpPr>
      <dsp:spPr>
        <a:xfrm>
          <a:off x="959277" y="2057321"/>
          <a:ext cx="5774800" cy="411319"/>
        </a:xfrm>
        <a:prstGeom prst="rect">
          <a:avLst/>
        </a:prstGeom>
        <a:solidFill>
          <a:schemeClr val="accent4">
            <a:shade val="80000"/>
            <a:hueOff val="379157"/>
            <a:satOff val="-46826"/>
            <a:lumOff val="232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Jaká je strategie </a:t>
          </a:r>
          <a:r>
            <a:rPr lang="cs-CZ" sz="2100" kern="1200" dirty="0" err="1" smtClean="0">
              <a:latin typeface="Calibri" charset="0"/>
              <a:ea typeface="Calibri" charset="0"/>
              <a:cs typeface="Calibri" charset="0"/>
            </a:rPr>
            <a:t>eHealth</a:t>
          </a: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 v ČR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959277" y="2057321"/>
        <a:ext cx="5774800" cy="411319"/>
      </dsp:txXfrm>
    </dsp:sp>
    <dsp:sp modelId="{F6328C97-C699-4149-9F23-72F845C6F86F}">
      <dsp:nvSpPr>
        <dsp:cNvPr id="0" name=""/>
        <dsp:cNvSpPr/>
      </dsp:nvSpPr>
      <dsp:spPr>
        <a:xfrm>
          <a:off x="702203" y="2005906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379157"/>
              <a:satOff val="-46826"/>
              <a:lumOff val="232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8655A7-F3F2-6746-A390-6118E94A8B25}">
      <dsp:nvSpPr>
        <dsp:cNvPr id="0" name=""/>
        <dsp:cNvSpPr/>
      </dsp:nvSpPr>
      <dsp:spPr>
        <a:xfrm>
          <a:off x="894103" y="2674663"/>
          <a:ext cx="5839974" cy="411319"/>
        </a:xfrm>
        <a:prstGeom prst="rect">
          <a:avLst/>
        </a:prstGeom>
        <a:solidFill>
          <a:schemeClr val="accent4">
            <a:shade val="80000"/>
            <a:hueOff val="505543"/>
            <a:satOff val="-62435"/>
            <a:lumOff val="309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Priority a principy strategie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894103" y="2674663"/>
        <a:ext cx="5839974" cy="411319"/>
      </dsp:txXfrm>
    </dsp:sp>
    <dsp:sp modelId="{B99B9BA8-BB92-EB4C-B7BF-4927881EC02F}">
      <dsp:nvSpPr>
        <dsp:cNvPr id="0" name=""/>
        <dsp:cNvSpPr/>
      </dsp:nvSpPr>
      <dsp:spPr>
        <a:xfrm>
          <a:off x="637029" y="2623248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505543"/>
              <a:satOff val="-62435"/>
              <a:lumOff val="309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B3E497-D44A-B344-B665-DA17565E232E}">
      <dsp:nvSpPr>
        <dsp:cNvPr id="0" name=""/>
        <dsp:cNvSpPr/>
      </dsp:nvSpPr>
      <dsp:spPr>
        <a:xfrm>
          <a:off x="689983" y="3291551"/>
          <a:ext cx="6044095" cy="411319"/>
        </a:xfrm>
        <a:prstGeom prst="rect">
          <a:avLst/>
        </a:prstGeom>
        <a:solidFill>
          <a:schemeClr val="accent4">
            <a:shade val="80000"/>
            <a:hueOff val="631929"/>
            <a:satOff val="-78044"/>
            <a:lumOff val="387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Projektové záměry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689983" y="3291551"/>
        <a:ext cx="6044095" cy="411319"/>
      </dsp:txXfrm>
    </dsp:sp>
    <dsp:sp modelId="{3586FBD7-578F-074C-BCC3-C3C665A70AB4}">
      <dsp:nvSpPr>
        <dsp:cNvPr id="0" name=""/>
        <dsp:cNvSpPr/>
      </dsp:nvSpPr>
      <dsp:spPr>
        <a:xfrm>
          <a:off x="432908" y="3240136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631929"/>
              <a:satOff val="-78044"/>
              <a:lumOff val="387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96B52F-F996-D34F-ACD9-FC39693CB297}">
      <dsp:nvSpPr>
        <dsp:cNvPr id="0" name=""/>
        <dsp:cNvSpPr/>
      </dsp:nvSpPr>
      <dsp:spPr>
        <a:xfrm>
          <a:off x="317496" y="3888327"/>
          <a:ext cx="6416582" cy="452451"/>
        </a:xfrm>
        <a:prstGeom prst="rect">
          <a:avLst/>
        </a:prstGeom>
        <a:solidFill>
          <a:schemeClr val="accent4">
            <a:shade val="80000"/>
            <a:hueOff val="758315"/>
            <a:satOff val="-93653"/>
            <a:lumOff val="464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Závěr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317496" y="3888327"/>
        <a:ext cx="6416582" cy="452451"/>
      </dsp:txXfrm>
    </dsp:sp>
    <dsp:sp modelId="{00C38CC4-3BC1-9C40-A0D1-56A187C3D983}">
      <dsp:nvSpPr>
        <dsp:cNvPr id="0" name=""/>
        <dsp:cNvSpPr/>
      </dsp:nvSpPr>
      <dsp:spPr>
        <a:xfrm>
          <a:off x="60421" y="3857478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758315"/>
              <a:satOff val="-93653"/>
              <a:lumOff val="464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3185230" y="28321"/>
          <a:ext cx="3912855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b="1" kern="1200" dirty="0" smtClean="0">
              <a:latin typeface="Calibri" charset="0"/>
              <a:ea typeface="Calibri" charset="0"/>
              <a:cs typeface="Calibri" charset="0"/>
            </a:rPr>
            <a:t>Název</a:t>
          </a:r>
          <a:r>
            <a:rPr lang="cs-CZ" sz="1800" kern="1200" dirty="0" smtClean="0">
              <a:latin typeface="Calibri" charset="0"/>
              <a:ea typeface="Calibri" charset="0"/>
              <a:cs typeface="Calibri" charset="0"/>
            </a:rPr>
            <a:t> - Tvorba Národní strategie elektronického zdravotnictví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b="1" kern="1200" dirty="0" smtClean="0">
              <a:latin typeface="Calibri" charset="0"/>
              <a:ea typeface="Calibri" charset="0"/>
              <a:cs typeface="Calibri" charset="0"/>
            </a:rPr>
            <a:t>Zadavatel </a:t>
          </a:r>
          <a:r>
            <a:rPr lang="cs-CZ" sz="1800" kern="1200" dirty="0" smtClean="0">
              <a:latin typeface="Calibri" charset="0"/>
              <a:ea typeface="Calibri" charset="0"/>
              <a:cs typeface="Calibri" charset="0"/>
            </a:rPr>
            <a:t>– Ministerstvo zdravotnictví</a:t>
          </a: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b="1" kern="1200" dirty="0" smtClean="0">
              <a:latin typeface="Calibri" charset="0"/>
              <a:ea typeface="Calibri" charset="0"/>
              <a:cs typeface="Calibri" charset="0"/>
            </a:rPr>
            <a:t>Gestor</a:t>
          </a:r>
          <a:r>
            <a:rPr lang="cs-CZ" sz="1800" kern="1200" dirty="0" smtClean="0">
              <a:latin typeface="Calibri" charset="0"/>
              <a:ea typeface="Calibri" charset="0"/>
              <a:cs typeface="Calibri" charset="0"/>
            </a:rPr>
            <a:t> – náměstek pro strategie Mgr. Lenka Ptáčková Melicharová, MBA</a:t>
          </a: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b="1" kern="1200" dirty="0" smtClean="0">
              <a:latin typeface="Calibri" charset="0"/>
              <a:ea typeface="Calibri" charset="0"/>
              <a:cs typeface="Calibri" charset="0"/>
            </a:rPr>
            <a:t>Řídící výbor</a:t>
          </a:r>
          <a:endParaRPr lang="cs-CZ" sz="1800" b="1" kern="1200" dirty="0">
            <a:latin typeface="Calibri" charset="0"/>
            <a:ea typeface="Calibri" charset="0"/>
            <a:cs typeface="Calibri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b="1" kern="1200" dirty="0" smtClean="0">
              <a:latin typeface="Calibri" charset="0"/>
              <a:ea typeface="Calibri" charset="0"/>
              <a:cs typeface="Calibri" charset="0"/>
            </a:rPr>
            <a:t>Koordinátor </a:t>
          </a:r>
          <a:r>
            <a:rPr lang="cs-CZ" sz="1800" b="0" kern="1200" dirty="0" smtClean="0">
              <a:latin typeface="Calibri" charset="0"/>
              <a:ea typeface="Calibri" charset="0"/>
              <a:cs typeface="Calibri" charset="0"/>
            </a:rPr>
            <a:t>– Ing. Jiří Borej</a:t>
          </a:r>
          <a:endParaRPr lang="cs-CZ" sz="1800" b="0" kern="1200" dirty="0">
            <a:latin typeface="Calibri" charset="0"/>
            <a:ea typeface="Calibri" charset="0"/>
            <a:cs typeface="Calibri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>
              <a:latin typeface="Calibri" charset="0"/>
              <a:ea typeface="Calibri" charset="0"/>
              <a:cs typeface="Calibri" charset="0"/>
            </a:rPr>
            <a:t>Tým pro tvorbu strategie</a:t>
          </a: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>
              <a:latin typeface="Calibri" charset="0"/>
              <a:ea typeface="Calibri" charset="0"/>
              <a:cs typeface="Calibri" charset="0"/>
            </a:rPr>
            <a:t>Pracovní skupiny</a:t>
          </a:r>
          <a:endParaRPr lang="cs-CZ" sz="1800" kern="1200" dirty="0">
            <a:latin typeface="Calibri" charset="0"/>
            <a:ea typeface="Calibri" charset="0"/>
            <a:cs typeface="Calibri" charset="0"/>
          </a:endParaRPr>
        </a:p>
      </dsp:txBody>
      <dsp:txXfrm rot="-5400000">
        <a:off x="2722054" y="682507"/>
        <a:ext cx="4648197" cy="3530835"/>
      </dsp:txXfrm>
    </dsp:sp>
    <dsp:sp modelId="{4A3AB400-CDD5-407A-80B3-6838074AF884}">
      <dsp:nvSpPr>
        <dsp:cNvPr id="0" name=""/>
        <dsp:cNvSpPr/>
      </dsp:nvSpPr>
      <dsp:spPr>
        <a:xfrm>
          <a:off x="0" y="2390"/>
          <a:ext cx="2722054" cy="48910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 smtClean="0">
              <a:latin typeface="Calibri" charset="0"/>
              <a:ea typeface="Calibri" charset="0"/>
              <a:cs typeface="Calibri" charset="0"/>
            </a:rPr>
            <a:t>Organizace projektu</a:t>
          </a:r>
          <a:endParaRPr lang="cs-CZ" sz="38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132880" y="135270"/>
        <a:ext cx="2456294" cy="46253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3166768" y="28321"/>
          <a:ext cx="3916680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Zajistit podporu</a:t>
          </a:r>
          <a:r>
            <a:rPr lang="cs-CZ" sz="2000" kern="1200" dirty="0" smtClean="0">
              <a:latin typeface="Calibri" charset="0"/>
              <a:ea typeface="Calibri" charset="0"/>
              <a:cs typeface="Calibri" charset="0"/>
            </a:rPr>
            <a:t> Národní strategie ochrany a podpory zdraví a prevence nemocí </a:t>
          </a: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Zdraví 2020</a:t>
          </a:r>
          <a:r>
            <a:rPr lang="cs-CZ" sz="2000" kern="1200" dirty="0" smtClean="0">
              <a:latin typeface="Calibri" charset="0"/>
              <a:ea typeface="Calibri" charset="0"/>
              <a:cs typeface="Calibri" charset="0"/>
            </a:rPr>
            <a:t> nástroji elektronického zdravotnictví</a:t>
          </a:r>
          <a:endParaRPr lang="cs-CZ" sz="2000" kern="1200" dirty="0">
            <a:latin typeface="Calibri" charset="0"/>
            <a:ea typeface="Calibri" charset="0"/>
            <a:cs typeface="Calibri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Poskytnout</a:t>
          </a:r>
          <a:r>
            <a:rPr lang="cs-CZ" sz="2000" kern="1200" dirty="0" smtClean="0">
              <a:latin typeface="Calibri" charset="0"/>
              <a:ea typeface="Calibri" charset="0"/>
              <a:cs typeface="Calibri" charset="0"/>
            </a:rPr>
            <a:t> státu (MZ ČR) nezbytný </a:t>
          </a: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nástroj</a:t>
          </a:r>
          <a:r>
            <a:rPr lang="cs-CZ" sz="2000" kern="1200" dirty="0" smtClean="0">
              <a:latin typeface="Calibri" charset="0"/>
              <a:ea typeface="Calibri" charset="0"/>
              <a:cs typeface="Calibri" charset="0"/>
            </a:rPr>
            <a:t>:</a:t>
          </a:r>
          <a:endParaRPr lang="cs-CZ" sz="2000" kern="1200" dirty="0">
            <a:latin typeface="Calibri" charset="0"/>
            <a:ea typeface="Calibri" charset="0"/>
            <a:cs typeface="Calibri" charset="0"/>
          </a:endParaRP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ke správě národního systému elektronického zdravotnictví</a:t>
          </a:r>
          <a:endParaRPr lang="cs-CZ" sz="2000" b="1" kern="1200" dirty="0">
            <a:latin typeface="Calibri" charset="0"/>
            <a:ea typeface="Calibri" charset="0"/>
            <a:cs typeface="Calibri" charset="0"/>
          </a:endParaRP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k realizaci základních komponent</a:t>
          </a:r>
          <a:r>
            <a:rPr lang="cs-CZ" sz="2000" kern="1200" dirty="0" smtClean="0">
              <a:latin typeface="Calibri" charset="0"/>
              <a:ea typeface="Calibri" charset="0"/>
              <a:cs typeface="Calibri" charset="0"/>
            </a:rPr>
            <a:t> elektronického zdravotnictví</a:t>
          </a:r>
          <a:endParaRPr lang="cs-CZ" sz="2000" kern="1200" dirty="0">
            <a:latin typeface="Calibri" charset="0"/>
            <a:ea typeface="Calibri" charset="0"/>
            <a:cs typeface="Calibri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Vytvořit národní rámec interoperability</a:t>
          </a:r>
          <a:endParaRPr lang="cs-CZ" sz="2000" b="1" kern="1200" dirty="0">
            <a:latin typeface="Calibri" charset="0"/>
            <a:ea typeface="Calibri" charset="0"/>
            <a:cs typeface="Calibri" charset="0"/>
          </a:endParaRPr>
        </a:p>
      </dsp:txBody>
      <dsp:txXfrm rot="-5400000">
        <a:off x="2705505" y="680782"/>
        <a:ext cx="4648010" cy="3534286"/>
      </dsp:txXfrm>
    </dsp:sp>
    <dsp:sp modelId="{4A3AB400-CDD5-407A-80B3-6838074AF884}">
      <dsp:nvSpPr>
        <dsp:cNvPr id="0" name=""/>
        <dsp:cNvSpPr/>
      </dsp:nvSpPr>
      <dsp:spPr>
        <a:xfrm>
          <a:off x="16550" y="0"/>
          <a:ext cx="2688954" cy="48958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400" kern="1200" dirty="0" smtClean="0">
              <a:latin typeface="Calibri" charset="0"/>
              <a:ea typeface="Calibri" charset="0"/>
              <a:cs typeface="Calibri" charset="0"/>
            </a:rPr>
            <a:t>Cíle projektu</a:t>
          </a:r>
          <a:endParaRPr lang="cs-CZ" sz="44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147814" y="131264"/>
        <a:ext cx="2426426" cy="4633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0CF96A-EC22-40EE-ABA0-33B527255E77}" type="datetimeFigureOut">
              <a:rPr lang="cs-CZ" smtClean="0"/>
              <a:t>16.09.16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86EBA-1439-4752-A730-508EA063D5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83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 smtClean="0"/>
              <a:t>Klepnutím lze upravit styly předlohy textu.</a:t>
            </a:r>
          </a:p>
          <a:p>
            <a:pPr lvl="1"/>
            <a:r>
              <a:rPr lang="cs-CZ" altLang="cs-CZ" noProof="0" smtClean="0"/>
              <a:t>Druhá úroveň</a:t>
            </a:r>
          </a:p>
          <a:p>
            <a:pPr lvl="2"/>
            <a:r>
              <a:rPr lang="cs-CZ" altLang="cs-CZ" noProof="0" smtClean="0"/>
              <a:t>Třetí úroveň</a:t>
            </a:r>
          </a:p>
          <a:p>
            <a:pPr lvl="3"/>
            <a:r>
              <a:rPr lang="cs-CZ" altLang="cs-CZ" noProof="0" smtClean="0"/>
              <a:t>Čtvrtá úroveň</a:t>
            </a:r>
          </a:p>
          <a:p>
            <a:pPr lvl="4"/>
            <a:r>
              <a:rPr lang="cs-CZ" altLang="cs-CZ" noProof="0" smtClean="0"/>
              <a:t>Pátá úroveň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2CD7339A-86AA-AC42-AC5F-22D70251274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80698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GB" altLang="en-US">
              <a:latin typeface="Times New Roman" charset="0"/>
              <a:ea typeface="MS PGothic" charset="-128"/>
            </a:endParaRPr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C54DAD0-A94C-E347-8C90-DB00B8CC323A}" type="slidenum">
              <a:rPr lang="cs-CZ" altLang="cs-CZ"/>
              <a:pPr eaLnBrk="1" hangingPunct="1">
                <a:spcBef>
                  <a:spcPct val="0"/>
                </a:spcBef>
              </a:pPr>
              <a:t>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266192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13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706364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14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688240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15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17224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16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146548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17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936893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052FD8A8-2865-4D99-B706-7A508A883576}" type="slidenum">
              <a:rPr lang="cs-CZ" altLang="cs-CZ" sz="1200" smtClean="0">
                <a:solidFill>
                  <a:srgbClr val="000000"/>
                </a:solidFill>
                <a:latin typeface="Times New Roman" pitchFamily="18" charset="0"/>
              </a:rPr>
              <a:pPr/>
              <a:t>18</a:t>
            </a:fld>
            <a:endParaRPr lang="cs-CZ" altLang="cs-CZ" sz="12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84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584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2428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19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79503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20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62830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21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304219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22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12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Podpora</a:t>
            </a:r>
            <a:r>
              <a:rPr lang="cs-CZ" baseline="0" dirty="0" smtClean="0"/>
              <a:t> nadřazené strategie, </a:t>
            </a:r>
            <a:r>
              <a:rPr lang="cs-CZ" baseline="0" dirty="0" err="1" smtClean="0"/>
              <a:t>Governance</a:t>
            </a:r>
            <a:r>
              <a:rPr lang="cs-CZ" baseline="0" dirty="0" smtClean="0"/>
              <a:t>, Infrastruktura, Interoperabilita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7339A-86AA-AC42-AC5F-22D702512748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383834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23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261059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24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620732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25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565281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26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028925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4574D8B-B9E0-4375-9C13-AE9C6D990E4D}" type="slidenum">
              <a:rPr lang="cs-CZ" altLang="cs-CZ" sz="1200">
                <a:solidFill>
                  <a:srgbClr val="000000"/>
                </a:solidFill>
                <a:latin typeface="Times New Roman" pitchFamily="18" charset="0"/>
              </a:rPr>
              <a:pPr/>
              <a:t>27</a:t>
            </a:fld>
            <a:endParaRPr lang="cs-CZ" altLang="cs-CZ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915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891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4409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28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261960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29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947531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30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728507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31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998479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32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7206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4EDB4141-015B-42BF-B277-1B4E2A69A1BD}" type="slidenum">
              <a:rPr lang="cs-CZ" altLang="cs-CZ" sz="1200" smtClean="0">
                <a:solidFill>
                  <a:srgbClr val="000000"/>
                </a:solidFill>
                <a:latin typeface="Times New Roman" pitchFamily="18" charset="0"/>
              </a:rPr>
              <a:pPr/>
              <a:t>5</a:t>
            </a:fld>
            <a:endParaRPr lang="cs-CZ" altLang="cs-CZ" sz="12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77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277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38411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33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599281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34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677334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35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00539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36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0023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37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83827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F6CFB0E-9386-8D44-8B94-B54F780BA3A6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6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072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072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95741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7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07217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B154C57-B904-C44D-8F34-FBAA2218CF1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8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8915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891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cs-CZ" altLang="cs-CZ"/>
              <a:t>V polovině roku reorganizace úseku a odchod pracovníků-  termíny se prodloužily.</a:t>
            </a:r>
          </a:p>
        </p:txBody>
      </p:sp>
    </p:spTree>
    <p:extLst>
      <p:ext uri="{BB962C8B-B14F-4D97-AF65-F5344CB8AC3E}">
        <p14:creationId xmlns:p14="http://schemas.microsoft.com/office/powerpoint/2010/main" val="570010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10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124137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11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05962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12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8381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51034C-A1E0-8F49-9C7D-20DDCF9287F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7676638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77E160-2A64-F94C-9430-BD1A70D0270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9185877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738BA-1558-CF46-BD45-5C49B424EEB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47830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586F33-51F9-F04B-83DC-5D6DB511F05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2751765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Click to edit Master subtitle style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C3E4A-025B-4339-969C-1575CB72C20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68247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E7C72-1DE3-4B94-8D5C-D316C6F8ACD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22753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E6DBE-6A30-4254-9F38-1A686AE9038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73716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19462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600200"/>
            <a:ext cx="332105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4E16C-E41D-4CFA-A2EF-FBE2A56C42B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47213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8E2AE-286F-480D-B014-EFE75D7B6E3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576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A0FBD-776A-4CDF-A335-D1322DAFAEE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09435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6ED1A-D5D2-4CB9-9C60-4F6C2CA877C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914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C139FB-CDF4-3E44-8183-58663A0118C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3065483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CA9CA-04DC-4CE8-88AC-32ED182A482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68941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7F4CA-3972-416B-84BF-901C852EA85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9529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42BFB-63B6-4362-B409-2EAAF3E5553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659177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7037" cy="612457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457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8F5B2-7AA6-4EE5-A36E-E00E80DFEFB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6235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461613-9160-BB42-A6F0-5D4FE8C6C6A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1276556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C1FCC-2F0E-8549-B95B-F4843BB9D46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6674678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4FFD0F-C132-6443-841C-6EB2574E1EA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1618601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39DA1-F55E-D743-9CED-7ABFAEADCF5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9387128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E18804-0B8E-2049-9E3E-0E395B455FC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657623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6CDB6C-69A6-AB4A-AFD2-70DD7D178DE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3242236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B64C7-C867-B641-A647-F83FA644AD8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5136050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3" Type="http://schemas.openxmlformats.org/officeDocument/2006/relationships/image" Target="../media/image4.jpeg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defRPr/>
            </a:pPr>
            <a:endParaRPr lang="cs-CZ" altLang="cs-CZ" sz="1800" smtClean="0">
              <a:solidFill>
                <a:schemeClr val="bg1"/>
              </a:solidFill>
              <a:ea typeface="+mn-ea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</a:t>
            </a:r>
            <a:r>
              <a:rPr lang="en-US" altLang="cs-CZ"/>
              <a:t> </a:t>
            </a:r>
            <a:r>
              <a:rPr lang="cs-CZ" altLang="cs-CZ"/>
              <a:t/>
            </a:r>
            <a:br>
              <a:rPr lang="cs-CZ" altLang="cs-CZ"/>
            </a:br>
            <a:r>
              <a:rPr lang="cs-CZ" altLang="cs-CZ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charset="0"/>
              </a:defRPr>
            </a:lvl1pPr>
          </a:lstStyle>
          <a:p>
            <a:fld id="{CC08AA4C-EF69-7E44-AE4E-6F5A896E261C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32" r:id="rId2"/>
    <p:sldLayoutId id="2147484233" r:id="rId3"/>
    <p:sldLayoutId id="2147484234" r:id="rId4"/>
    <p:sldLayoutId id="2147484235" r:id="rId5"/>
    <p:sldLayoutId id="2147484236" r:id="rId6"/>
    <p:sldLayoutId id="2147484237" r:id="rId7"/>
    <p:sldLayoutId id="2147484238" r:id="rId8"/>
    <p:sldLayoutId id="2147484239" r:id="rId9"/>
    <p:sldLayoutId id="2147484240" r:id="rId10"/>
    <p:sldLayoutId id="2147484241" r:id="rId11"/>
    <p:sldLayoutId id="2147484242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rgbClr val="003D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49263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mtClean="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291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smtClean="0"/>
              <a:t>Klepněte pro úpravu formátu titulního textu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291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smtClean="0"/>
              <a:t>Klepněte pro úpravu formátu textu osnovy</a:t>
            </a:r>
          </a:p>
          <a:p>
            <a:pPr lvl="1"/>
            <a:r>
              <a:rPr lang="en-GB" altLang="cs-CZ" smtClean="0"/>
              <a:t>Druhá úroveň</a:t>
            </a:r>
          </a:p>
          <a:p>
            <a:pPr lvl="2"/>
            <a:r>
              <a:rPr lang="en-GB" altLang="cs-CZ" smtClean="0"/>
              <a:t>Třetí úroveň</a:t>
            </a:r>
          </a:p>
          <a:p>
            <a:pPr lvl="3"/>
            <a:r>
              <a:rPr lang="en-GB" altLang="cs-CZ" smtClean="0"/>
              <a:t>Čtvrtá úroveň osnovy</a:t>
            </a:r>
          </a:p>
          <a:p>
            <a:pPr lvl="4"/>
            <a:r>
              <a:rPr lang="en-GB" altLang="cs-CZ" smtClean="0"/>
              <a:t>Pátá úroveň osnovy</a:t>
            </a:r>
          </a:p>
          <a:p>
            <a:pPr lvl="4"/>
            <a:r>
              <a:rPr lang="en-GB" altLang="cs-CZ" smtClean="0"/>
              <a:t>Šestá úroveň</a:t>
            </a:r>
          </a:p>
          <a:p>
            <a:pPr lvl="4"/>
            <a:r>
              <a:rPr lang="en-GB" altLang="cs-CZ" smtClean="0"/>
              <a:t>Sedmá úroveň</a:t>
            </a:r>
          </a:p>
          <a:p>
            <a:pPr lvl="4"/>
            <a:r>
              <a:rPr lang="en-GB" altLang="cs-CZ" smtClean="0"/>
              <a:t>Osmá úroveň textu</a:t>
            </a:r>
          </a:p>
          <a:p>
            <a:pPr lvl="4"/>
            <a:r>
              <a:rPr lang="en-GB" altLang="cs-CZ" smtClean="0"/>
              <a:t>Devátá úroveň</a:t>
            </a: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1220788" y="6245225"/>
            <a:ext cx="137001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49263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mtClean="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2916238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49263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mtClean="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207125" y="6245225"/>
            <a:ext cx="183356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1200">
                <a:solidFill>
                  <a:srgbClr val="FFFFFF"/>
                </a:solidFill>
                <a:latin typeface="GillSans" charset="0"/>
              </a:defRPr>
            </a:lvl1pPr>
          </a:lstStyle>
          <a:p>
            <a:pPr defTabSz="449263">
              <a:defRPr/>
            </a:pPr>
            <a:fld id="{DD7A3808-9843-473B-B77B-4CAB50A8E0BA}" type="slidenum">
              <a:rPr lang="cs-CZ" altLang="cs-CZ">
                <a:ea typeface="ＭＳ Ｐゴシック" pitchFamily="34" charset="-128"/>
              </a:rPr>
              <a:pPr defTabSz="449263">
                <a:defRPr/>
              </a:pPr>
              <a:t>‹#›</a:t>
            </a:fld>
            <a:endParaRPr lang="cs-CZ" altLang="cs-CZ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761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5" r:id="rId1"/>
    <p:sldLayoutId id="2147484246" r:id="rId2"/>
    <p:sldLayoutId id="2147484247" r:id="rId3"/>
    <p:sldLayoutId id="2147484248" r:id="rId4"/>
    <p:sldLayoutId id="2147484249" r:id="rId5"/>
    <p:sldLayoutId id="2147484250" r:id="rId6"/>
    <p:sldLayoutId id="2147484251" r:id="rId7"/>
    <p:sldLayoutId id="2147484252" r:id="rId8"/>
    <p:sldLayoutId id="2147484253" r:id="rId9"/>
    <p:sldLayoutId id="2147484254" r:id="rId10"/>
    <p:sldLayoutId id="2147484255" r:id="rId11"/>
  </p:sldLayoutIdLst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+mj-lt"/>
          <a:ea typeface="ＭＳ Ｐゴシック" charset="0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ＭＳ Ｐゴシック" charset="0"/>
          <a:cs typeface="Microsoft YaHei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ＭＳ Ｐゴシック" charset="0"/>
          <a:cs typeface="Microsoft YaHei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ＭＳ Ｐゴシック" charset="0"/>
          <a:cs typeface="Microsoft YaHei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ＭＳ Ｐゴシック" charset="0"/>
          <a:cs typeface="Microsoft YaHei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003D61"/>
          </a:solidFill>
          <a:latin typeface="+mn-lt"/>
          <a:ea typeface="ＭＳ Ｐゴシック" charset="0"/>
          <a:cs typeface="+mn-cs"/>
        </a:defRPr>
      </a:lvl1pPr>
      <a:lvl2pPr marL="742950" indent="-28575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3D61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003D61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3D61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858585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8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349500"/>
            <a:ext cx="9144000" cy="2231627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sz="2800" dirty="0" smtClean="0">
                <a:latin typeface="Calibri" charset="0"/>
                <a:ea typeface="Calibri" charset="0"/>
                <a:cs typeface="Calibri" charset="0"/>
              </a:rPr>
              <a:t/>
            </a:r>
            <a:br>
              <a:rPr lang="cs-CZ" altLang="cs-CZ" sz="2800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cs-CZ" altLang="cs-CZ" sz="3200" dirty="0" smtClean="0">
                <a:latin typeface="Calibri" charset="0"/>
                <a:ea typeface="Calibri" charset="0"/>
                <a:cs typeface="Calibri" charset="0"/>
              </a:rPr>
              <a:t>Projekty elektronického zdravotnictví v ČR</a:t>
            </a:r>
            <a:br>
              <a:rPr lang="cs-CZ" altLang="cs-CZ" sz="3200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cs-CZ" altLang="cs-CZ" sz="3200" dirty="0" smtClean="0">
                <a:latin typeface="Calibri" charset="0"/>
                <a:ea typeface="Calibri" charset="0"/>
                <a:cs typeface="Calibri" charset="0"/>
              </a:rPr>
              <a:t>v roce </a:t>
            </a:r>
            <a:r>
              <a:rPr lang="cs-CZ" altLang="cs-CZ" sz="3200" dirty="0" smtClean="0">
                <a:latin typeface="Calibri" charset="0"/>
                <a:ea typeface="Calibri" charset="0"/>
                <a:cs typeface="Calibri" charset="0"/>
              </a:rPr>
              <a:t>2017</a:t>
            </a:r>
            <a:endParaRPr lang="en-GB" altLang="cs-CZ" sz="3200" b="0" i="1" dirty="0" smtClean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4941168"/>
            <a:ext cx="7272337" cy="1224136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cs-CZ" altLang="cs-CZ" sz="2000" dirty="0" smtClean="0">
                <a:latin typeface="Calibri" charset="0"/>
                <a:ea typeface="Calibri" charset="0"/>
                <a:cs typeface="Calibri" charset="0"/>
              </a:rPr>
              <a:t>Martin Zeman</a:t>
            </a:r>
          </a:p>
          <a:p>
            <a:pPr>
              <a:buFont typeface="Wingdings" pitchFamily="2" charset="2"/>
              <a:buNone/>
              <a:defRPr/>
            </a:pPr>
            <a:r>
              <a:rPr lang="cs-CZ" sz="2000" dirty="0" smtClean="0">
                <a:latin typeface="Calibri" charset="0"/>
                <a:ea typeface="Calibri" charset="0"/>
                <a:cs typeface="Calibri" charset="0"/>
              </a:rPr>
              <a:t>Konference Interoperabilita mezi regiony</a:t>
            </a:r>
          </a:p>
          <a:p>
            <a:pPr>
              <a:buFont typeface="Wingdings" pitchFamily="2" charset="2"/>
              <a:buNone/>
              <a:defRPr/>
            </a:pPr>
            <a:r>
              <a:rPr lang="cs-CZ" sz="2000" dirty="0" smtClean="0">
                <a:latin typeface="Calibri" charset="0"/>
                <a:ea typeface="Calibri" charset="0"/>
                <a:cs typeface="Calibri" charset="0"/>
              </a:rPr>
              <a:t>Ostrava -  Vítkovice,  14</a:t>
            </a:r>
            <a:r>
              <a:rPr lang="en-US" sz="2000" dirty="0" smtClean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cs-CZ" sz="2000" dirty="0" smtClean="0">
                <a:latin typeface="Calibri" charset="0"/>
                <a:ea typeface="Calibri" charset="0"/>
                <a:cs typeface="Calibri" charset="0"/>
              </a:rPr>
              <a:t>září</a:t>
            </a:r>
            <a:r>
              <a:rPr lang="en-US" sz="2000" dirty="0" smtClean="0">
                <a:latin typeface="Calibri" charset="0"/>
                <a:ea typeface="Calibri" charset="0"/>
                <a:cs typeface="Calibri" charset="0"/>
              </a:rPr>
              <a:t> 201</a:t>
            </a:r>
            <a:r>
              <a:rPr lang="cs-CZ" sz="2000" dirty="0" smtClean="0">
                <a:latin typeface="Calibri" charset="0"/>
                <a:ea typeface="Calibri" charset="0"/>
                <a:cs typeface="Calibri" charset="0"/>
              </a:rPr>
              <a:t>6</a:t>
            </a:r>
            <a:endParaRPr lang="en-US" sz="2000" dirty="0"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5" name="Obrázek 1"/>
          <p:cNvPicPr/>
          <p:nvPr/>
        </p:nvPicPr>
        <p:blipFill>
          <a:blip r:embed="rId3"/>
          <a:srcRect r="63649"/>
          <a:stretch>
            <a:fillRect/>
          </a:stretch>
        </p:blipFill>
        <p:spPr bwMode="auto">
          <a:xfrm>
            <a:off x="7740353" y="476672"/>
            <a:ext cx="1080120" cy="91859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98425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skupiny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>
              <a:solidFill>
                <a:schemeClr val="tx1"/>
              </a:solidFill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Seznam aktuálně ustavených pracovních skupin Národní strategie elektronického zdravotnictví:</a:t>
            </a:r>
          </a:p>
          <a:p>
            <a:pPr fontAlgn="ctr">
              <a:buFont typeface="Arial" charset="0"/>
              <a:buChar char="•"/>
            </a:pPr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Elektronická preskripce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Registry ve zdravotnictví a elektronická identita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Elektronická zdravotnická dokumentace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Standardy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Telemedicína a </a:t>
            </a:r>
            <a:r>
              <a:rPr lang="cs-CZ" altLang="cs-CZ" sz="24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Portál elektronického zdravotnictví</a:t>
            </a:r>
          </a:p>
          <a:p>
            <a:pPr lvl="1"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Legislativa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541196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98425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Aktuální stav a další kroky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>
              <a:solidFill>
                <a:schemeClr val="tx1"/>
              </a:solidFill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racovní skupiny k jednotlivým klíčovým tématům strategie připravily v červnu 2016 podklady pro výstupní dokumenty strategie </a:t>
            </a:r>
          </a:p>
          <a:p>
            <a:pPr fontAlgn="ctr">
              <a:buFont typeface="Arial" charset="0"/>
              <a:buChar char="•"/>
            </a:pPr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Činnost </a:t>
            </a:r>
            <a:r>
              <a:rPr lang="is-IS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pracovních skupiny kontinuálně přejde do Národního centra elektronického zdravotnictví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Finalizujeme výstupní dokumenty strategie a připravujeme implementační plány</a:t>
            </a:r>
          </a:p>
          <a:p>
            <a:pPr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Připravujeme první žádosti do otevřených výzev ESI fondů IROP a OP Z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5643246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98425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Aktuální stav a další kroky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Dne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30.6.2016 bylo v souladu s harmonogramem projektu předáno první znění výstupního dokumentu Národní strategie elektronického zdravotnictví do vnitřního připomínkového řízení Ministerstva zdravotnictví.</a:t>
            </a:r>
          </a:p>
          <a:p>
            <a:pPr fontAlgn="ctr">
              <a:buFont typeface="Arial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 zapracování připomínek byla Strategie 7.8.2016 schválena Poradou vedení MZ ČR.</a:t>
            </a:r>
          </a:p>
          <a:p>
            <a:pPr fontAlgn="ctr">
              <a:buFont typeface="Arial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 zapracování připomínek odborných společností a profesních organizací byla třetí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pracovní verze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dokumentu dne 16.8. uvolněna do meziresortního připomínkového řízení.</a:t>
            </a:r>
          </a:p>
          <a:p>
            <a:pPr fontAlgn="ctr">
              <a:buFont typeface="Arial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 průběhu září je plánováno předložení výsledného znění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vládě ke schválení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Předpokládáme pololetní aktualizaci strategie.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151927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98425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Aktuální stav a další kroky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r>
              <a:rPr lang="cs-CZ" altLang="cs-CZ" sz="2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Do konce roku 2016 musí vzniknout základní implementační plán strategie</a:t>
            </a:r>
            <a:endParaRPr lang="cs-CZ" altLang="cs-CZ" sz="2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Příprava implementačních plánů a projektových záměrů se opírá o silnou podporu architektonického týmu a výstupy projektu </a:t>
            </a:r>
            <a:r>
              <a:rPr lang="cs-CZ" altLang="cs-CZ" sz="28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Enterprise</a:t>
            </a:r>
            <a:r>
              <a:rPr lang="cs-CZ" altLang="cs-CZ" sz="2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architektury resortu zdravotnictví</a:t>
            </a:r>
            <a:endParaRPr lang="cs-CZ" altLang="cs-CZ" sz="2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Implementace bude připravována v pracovních skupinách </a:t>
            </a:r>
            <a:r>
              <a:rPr lang="cs-CZ" altLang="cs-CZ" sz="28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NCeZ</a:t>
            </a:r>
            <a:r>
              <a:rPr lang="cs-CZ" altLang="cs-CZ" sz="2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, počítáme i s podporou zahraničních odborníků (Dánsko, Estonsko, Norsko, WHO, EHTEL, </a:t>
            </a:r>
            <a:r>
              <a:rPr lang="is-IS" altLang="cs-CZ" sz="2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…)</a:t>
            </a:r>
            <a:endParaRPr lang="cs-CZ" altLang="cs-CZ" sz="2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30079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98425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Aktuální stav a další kroky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Dne 12.9.2016 byl na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zasedání Platformy programového partnerství pro implementaci Prioritní osy 4 Efektivní veřejná správa OPZ 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(PROP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) podpořen projektový záměr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Ministerstva zdravotnictví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„Strategické řízení rozvoje elektronického zdravotnictví v rezortu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MZ“</a:t>
            </a: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 následujících týdnech bude podána projektová žádost s předpokladem realizace projektu od počátku roku 2017.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5408442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Jaká je Strategie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eHealth</a:t>
            </a: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 ČR ?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>
              <a:solidFill>
                <a:schemeClr val="tx1"/>
              </a:solidFill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Předložená strategie se musela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vypořádat s absencí jakýchkoliv obecnějších dokumentů s delším horizontem, pokrývajících danou oblast v ČR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(např. politiky nebo koncepce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).</a:t>
            </a: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Zahrnuje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 sobě přijatou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Soustavu cílů a opatření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, která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strukturovaně vytyčuje celkové směřování dané oblasti v delším časovém horizontu a stanovuje základní principy a charakter naplňování stanovených </a:t>
            </a: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cílů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Zároveň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je tato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Soustava cílů a opatření částečně rozpracována do podoby výstupů s indikátory na období do roku 2020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, bez ambicí realizace celé soustavy ve vymezeném čase.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6212609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Jaká je Strategie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eHealth</a:t>
            </a: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 ČR ?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>
              <a:solidFill>
                <a:schemeClr val="tx1"/>
              </a:solidFill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Stát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nebude vytvářet žádný megalomanský centralistický projekt, ale zajistí základní stavební kameny elektronizace, které umožní postupný vznik a realizaci účelných dílčích projektů, sladěných se strategickými záměry a stanovenými principy uvedenými v této strategii. </a:t>
            </a:r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Ve finálním návrhu byly doplněny priority, vazby, projektové okruhy a upraven harmonogram tak, aby byly více zřejmé souvislosti, prioritní, střednědobé cíle a opatření a dlouhodobé směřování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9216801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Jaká je Strategie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eHealth</a:t>
            </a: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 ČR ?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>
              <a:solidFill>
                <a:schemeClr val="tx1"/>
              </a:solidFill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Záměrem strategie je postupně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sladit vzájemně nekoordinované aktivity státu, samosprávy, komerčního sektoru, zdravotních pojišťoven a poskytovatelů zdravotních služeb směrem k naplnění vize Národní strategie elektronického zdravotnictví a k vytvoření interoperabilního důvěryhodného prostředí pro všechny realizátory služeb elektronického zdravotnictví</a:t>
            </a:r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8741958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576263" y="115888"/>
            <a:ext cx="712787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>
                <a:solidFill>
                  <a:srgbClr val="FFFFFF"/>
                </a:solidFill>
                <a:latin typeface="Calibri" panose="020F0502020204030204" pitchFamily="34" charset="0"/>
                <a:cs typeface="Arial" charset="0"/>
              </a:rPr>
              <a:t>Priority </a:t>
            </a:r>
            <a:r>
              <a:rPr lang="cs-CZ" altLang="cs-CZ" sz="3600" dirty="0" smtClean="0">
                <a:solidFill>
                  <a:srgbClr val="FFFFFF"/>
                </a:solidFill>
                <a:latin typeface="Calibri" panose="020F0502020204030204" pitchFamily="34" charset="0"/>
                <a:cs typeface="Arial" charset="0"/>
              </a:rPr>
              <a:t>strategie</a:t>
            </a:r>
            <a:endParaRPr lang="cs-CZ" altLang="cs-CZ" sz="3600" dirty="0">
              <a:solidFill>
                <a:srgbClr val="FFFFFF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20483" name="AutoShape 23" descr="jmenuje"/>
          <p:cNvCxnSpPr>
            <a:cxnSpLocks noChangeShapeType="1"/>
          </p:cNvCxnSpPr>
          <p:nvPr/>
        </p:nvCxnSpPr>
        <p:spPr bwMode="auto">
          <a:xfrm>
            <a:off x="8829675" y="7505700"/>
            <a:ext cx="7493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27" name="TextovéPole 2"/>
          <p:cNvSpPr txBox="1">
            <a:spLocks noChangeArrowheads="1"/>
          </p:cNvSpPr>
          <p:nvPr/>
        </p:nvSpPr>
        <p:spPr bwMode="auto">
          <a:xfrm>
            <a:off x="835025" y="1129962"/>
            <a:ext cx="7697788" cy="537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cs-CZ" altLang="cs-CZ" sz="1600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Ministerstvo 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zdravotnictví </a:t>
            </a:r>
            <a:r>
              <a:rPr lang="cs-CZ" altLang="cs-CZ" sz="1600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definovalo pro 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nejbližší </a:t>
            </a:r>
            <a:r>
              <a:rPr lang="cs-CZ" altLang="cs-CZ" sz="1600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období následující priority:</a:t>
            </a:r>
          </a:p>
          <a:p>
            <a:pPr>
              <a:defRPr/>
            </a:pPr>
            <a:endParaRPr lang="cs-CZ" altLang="cs-CZ" sz="700" dirty="0" smtClean="0">
              <a:solidFill>
                <a:srgbClr val="00206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cs-CZ" altLang="cs-CZ" sz="1600" b="1" spc="300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Vytvoření </a:t>
            </a:r>
            <a:r>
              <a:rPr lang="cs-CZ" altLang="cs-CZ" sz="1600" b="1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/ úprava referenčních registrů</a:t>
            </a:r>
            <a:r>
              <a:rPr lang="cs-CZ" altLang="cs-CZ" sz="1600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Národní registr poskytovatelů zdravotních služeb (NRPZS) a Národní registr zdravotnických pracovníků (NRZP). Tyto registry budou obdobou základních registrů </a:t>
            </a:r>
            <a:r>
              <a:rPr lang="cs-CZ" altLang="cs-CZ" sz="1600" dirty="0" err="1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eGOV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a budou základem pro identifikaci jednotlivých subjektů, nastavování jejich práv a odpovědností. Důležitým přínosem bude zcela jasný výkon správních agend, vykonávaných KÚ, vzdělávacími institucemi, apod.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cs-CZ" altLang="cs-CZ" sz="1600" b="1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Vyřešení elektronické identity zdravotnických pracovníků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. Nástroj nezbytný pro zajištění právní a organizační jistoty a kontinuity při práci s elektronickými písemnostmi, zdravotnickou dokumentací.  Tento projekt bude v souladu s řešením </a:t>
            </a:r>
            <a:r>
              <a:rPr lang="cs-CZ" altLang="cs-CZ" sz="1600" dirty="0" err="1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eID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realizovaným MV.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cs-CZ" altLang="cs-CZ" sz="1600" b="1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Zajištění jednotného přístupu ke službám elektronického zdravotnictví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v souladu s principy </a:t>
            </a:r>
            <a:r>
              <a:rPr lang="cs-CZ" altLang="cs-CZ" sz="1600" dirty="0" err="1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eGovernmentu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cs-CZ" altLang="cs-CZ" sz="1600" b="1" spc="300" dirty="0" err="1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ePreskripce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– připravit postupný náběh plnohodnotné elektronické preskripce včetně vedení lékového záznamu pacienta, přístupného oprávněným lékařům, lékárníkům a pacientovi, s možnostmi kontroly interakcí a duplicit. Tento úkol bude vyžadovat legislativní úpravy.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cs-CZ" altLang="cs-CZ" sz="1600" b="1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Ustavení / vytvoření Národní centra elektronického zdravotnictví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, které bude mít za úkol programově a hospodárně koordinovat a podporovat rozvoj digitalizace, udržovat a rozvíjet koncepci národního systému elektronického </a:t>
            </a:r>
            <a:r>
              <a:rPr lang="cs-CZ" altLang="cs-CZ" sz="1600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zdravotnictví.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6389233" y="6474822"/>
            <a:ext cx="2647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>
                <a:latin typeface="Calibri" panose="020F0502020204030204" pitchFamily="34" charset="0"/>
              </a:rPr>
              <a:t>Schváleno ŘV </a:t>
            </a:r>
            <a:r>
              <a:rPr lang="cs-CZ" sz="1600" dirty="0" err="1" smtClean="0">
                <a:latin typeface="Calibri" panose="020F0502020204030204" pitchFamily="34" charset="0"/>
              </a:rPr>
              <a:t>NSeZ</a:t>
            </a:r>
            <a:r>
              <a:rPr lang="cs-CZ" sz="1600" dirty="0" smtClean="0">
                <a:latin typeface="Calibri" panose="020F0502020204030204" pitchFamily="34" charset="0"/>
              </a:rPr>
              <a:t> 11.2.2016</a:t>
            </a:r>
            <a:endParaRPr lang="cs-CZ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399923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Střednědobé priority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49262" y="1110456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800100" indent="-457200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Strategický cíl jedna a související projektové okruhy a záměry (podpora zdravotní gramotnosti, informační portál,</a:t>
            </a:r>
            <a:r>
              <a:rPr lang="is-IS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…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 marL="800100" indent="-457200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Elektronická zdravotnická dokumentace, výměna a sdílení zdravotnické dokumentace </a:t>
            </a:r>
            <a:r>
              <a:rPr lang="is-IS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….</a:t>
            </a:r>
          </a:p>
          <a:p>
            <a:pPr marL="800100" indent="-457200" fontAlgn="ctr">
              <a:buFont typeface="Arial" charset="0"/>
              <a:buChar char="•"/>
            </a:pPr>
            <a:r>
              <a:rPr lang="is-IS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Telemedicína a mHealth</a:t>
            </a:r>
          </a:p>
          <a:p>
            <a:pPr marL="800100" indent="-457200" fontAlgn="ctr">
              <a:buFont typeface="Arial" charset="0"/>
              <a:buChar char="•"/>
            </a:pPr>
            <a:r>
              <a:rPr lang="is-IS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Standardy, standardizace a interoperabilita ...</a:t>
            </a:r>
          </a:p>
          <a:p>
            <a:pPr marL="800100" indent="-457200" fontAlgn="ctr">
              <a:buFont typeface="Arial" charset="0"/>
              <a:buChar char="•"/>
            </a:pPr>
            <a:endParaRPr lang="is-IS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Arial" charset="0"/>
              <a:buChar char="•"/>
            </a:pPr>
            <a:endParaRPr lang="is-IS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Arial" charset="0"/>
              <a:buChar char="•"/>
            </a:pPr>
            <a:r>
              <a:rPr lang="is-IS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Podpora rozvoje znalostí, specifické počítačové gramotnosti</a:t>
            </a:r>
          </a:p>
          <a:p>
            <a:pPr marL="800100" indent="-457200" fontAlgn="ctr">
              <a:buFont typeface="Arial" charset="0"/>
              <a:buChar char="•"/>
            </a:pPr>
            <a:r>
              <a:rPr lang="is-IS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Snižování administrativní zátěže a bariér</a:t>
            </a:r>
          </a:p>
          <a:p>
            <a:pPr marL="800100" indent="-457200" fontAlgn="ctr">
              <a:buFont typeface="+mj-lt"/>
              <a:buAutoNum type="arabicPeriod"/>
            </a:pPr>
            <a:endParaRPr lang="is-IS" altLang="cs-CZ" sz="18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rabicPeriod"/>
            </a:pPr>
            <a:endParaRPr lang="cs-CZ" altLang="cs-CZ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5868736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cs-CZ" sz="3600" b="0" dirty="0" smtClean="0">
                <a:latin typeface="Calibri" panose="020F0502020204030204" pitchFamily="34" charset="0"/>
              </a:rPr>
              <a:t>Osnova</a:t>
            </a:r>
            <a:endParaRPr lang="cs-CZ" sz="3600" b="0" dirty="0">
              <a:latin typeface="Calibri" panose="020F0502020204030204" pitchFamily="34" charset="0"/>
            </a:endParaRPr>
          </a:p>
        </p:txBody>
      </p:sp>
      <p:pic>
        <p:nvPicPr>
          <p:cNvPr id="1638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20272" y="5894656"/>
            <a:ext cx="2123728" cy="963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3366804"/>
              </p:ext>
            </p:extLst>
          </p:nvPr>
        </p:nvGraphicFramePr>
        <p:xfrm>
          <a:off x="1233488" y="1600200"/>
          <a:ext cx="67945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389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539750" y="6165850"/>
            <a:ext cx="431800" cy="4413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CF3C017-60A4-D446-9A57-317360B36D0C}" type="slidenum">
              <a:rPr lang="cs-CZ" altLang="cs-CZ" sz="1200" b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2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6 principů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>
              <a:solidFill>
                <a:schemeClr val="tx1"/>
              </a:solidFill>
            </a:endParaRP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Primárním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cílem rozvoje elektronického zdravotnictví musí být přínos pro pacienty a kvalitu zdravotní péče. 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Právo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pacienta na zajištění odpovídající péče, ochranu osobní důstojnosti a ochranu osobních údajů nesmí být zaváděním prostředků elektronického zdravotnictví oslabeno, ale naopak posilováno.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Lékaři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 další odborní pracovníci ve zdravotnictví musí být zapojováni do projektů již ve fázi přípravy záměrů, při plánování a tvorbě návrhů řešení.  Názory odborné veřejnosti musí být v rámci projektů aktivně získávány a přiměřeně zohledňovány. 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zavedením nových nástrojů a služeb elektronického zdravotnictví do praxe musí být vždy dostatečným způsobem ověřena a vyhodnocena jejich použitelnost, kvalita, stabilita a výkonnost</a:t>
            </a: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  <a:endParaRPr lang="cs-CZ" altLang="cs-CZ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6697927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6 principů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800100" indent="-457200" fontAlgn="ctr">
              <a:buFont typeface="+mj-lt"/>
              <a:buAutoNum type="arabicPeriod"/>
            </a:pPr>
            <a:r>
              <a:rPr lang="cs-CZ" altLang="cs-CZ" sz="800" dirty="0" smtClean="0"/>
              <a:t>2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800" dirty="0" smtClean="0"/>
              <a:t>3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800" dirty="0" smtClean="0"/>
              <a:t>4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800" dirty="0"/>
              <a:t>4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Zavádění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elektronického zdravotnictví na základě plošně stanovené povinnosti je principiálně nesprávné. Při zavádění nových služeb a nástrojů elektronického zdravotnictví je třeba využívat především pozitivní motivace a zavádět nové technologie postupně a uvážlivě tak, aby nedošlo k ohrožení plynulosti a bezpečnosti provozu, ohrožení pacienta nebo zhoršení podmínek práce zdravotníků. </a:t>
            </a:r>
            <a:endParaRPr lang="cs-CZ" altLang="cs-CZ" sz="20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Všude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, kde je to možné a účelné, je třeba při tvorbě nových řešení využívat veškeré dostupné vědecko-výzkumné poznatky a ověřené technologie, včetně standardů pro výměnu a zobrazování zdravotnických informací.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887296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8</a:t>
            </a: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 principů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eGovernmentu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 smtClean="0">
              <a:solidFill>
                <a:schemeClr val="tx1"/>
              </a:solidFill>
            </a:endParaRPr>
          </a:p>
          <a:p>
            <a:pPr marL="342900" indent="0" fontAlgn="ctr"/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Národní strategie elektronického zdravotnictví není paralelní strategií </a:t>
            </a:r>
            <a:r>
              <a:rPr lang="cs-CZ" altLang="cs-CZ" sz="20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eGovernmentu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, ale strategií řešící specifika resortu zdravotnictví, v jasné provázanosti na strategie </a:t>
            </a:r>
            <a:r>
              <a:rPr lang="cs-CZ" altLang="cs-CZ" sz="20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eGovernmentu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  <a:endParaRPr lang="cs-CZ" altLang="cs-CZ" sz="20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Při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zavádění elektronického zdravotnictví budou </a:t>
            </a: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dodržováno 8 principů (strategických cílů) </a:t>
            </a:r>
            <a:r>
              <a:rPr lang="cs-CZ" altLang="cs-CZ" sz="20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eGovernmentu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, uvedené ve „Strategii rozvoje ICT služeb veřejné správy a její opatření na zefektivnění ICT služeb“: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92706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8</a:t>
            </a: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 principů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eGovernmentu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49262" y="1110456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800100" indent="-457200" fontAlgn="ctr">
              <a:buFont typeface="+mj-lt"/>
              <a:buAutoNum type="arabicPeriod"/>
            </a:pPr>
            <a:r>
              <a:rPr lang="cs-CZ" altLang="cs-CZ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Od </a:t>
            </a:r>
            <a:r>
              <a:rPr lang="cs-CZ" altLang="cs-CZ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nekoordinovaného řízení ICT státu ke koordinovanému, postavenému na jednotné architektuře a jednotných pravidlech.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Od </a:t>
            </a:r>
            <a:r>
              <a:rPr lang="cs-CZ" altLang="cs-CZ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závislosti na dodavatelích k vlastní kompetenci k efektivnímu řízení vývoje a provozu ICT v ČR.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Od </a:t>
            </a:r>
            <a:r>
              <a:rPr lang="cs-CZ" altLang="cs-CZ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nezávislých a nejednotných procesů veřejné správy ke standardizovaným, provázaným, kvalitním, efektivním a měřitelným službám veřejné správy.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Od </a:t>
            </a:r>
            <a:r>
              <a:rPr lang="cs-CZ" altLang="cs-CZ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specializovaných úředních přepážek k digitální samoobsluze umožněné koordinovanou publikací uživatelsky přívětivých ICT služeb.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Od </a:t>
            </a:r>
            <a:r>
              <a:rPr lang="cs-CZ" altLang="cs-CZ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izolovaných dat k propojeným a otevřeným datům veřejné správy a ke kvalifikovaným rozhodnutím vedoucím k vyšší efektivitě služeb VS.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Od </a:t>
            </a:r>
            <a:r>
              <a:rPr lang="cs-CZ" altLang="cs-CZ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izolovaných výpočetních systémů ke sdíleným ICT službám.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Od </a:t>
            </a:r>
            <a:r>
              <a:rPr lang="cs-CZ" altLang="cs-CZ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izolovaných </a:t>
            </a:r>
            <a:r>
              <a:rPr lang="cs-CZ" altLang="cs-CZ" sz="18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identitních</a:t>
            </a:r>
            <a:r>
              <a:rPr lang="cs-CZ" altLang="cs-CZ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systémů k jednotným </a:t>
            </a:r>
            <a:r>
              <a:rPr lang="cs-CZ" altLang="cs-CZ" sz="18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identitním</a:t>
            </a:r>
            <a:r>
              <a:rPr lang="cs-CZ" altLang="cs-CZ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systémům uživatelů služeb veřejné správy a úředníků veřejné správy.</a:t>
            </a: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Od </a:t>
            </a:r>
            <a:r>
              <a:rPr lang="cs-CZ" altLang="cs-CZ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pasivního přijímání legislativy a ICT projektů EU k aktivní participaci na přípravě nové legislativy a ICT projektů EU.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418542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Okruhy pro podporu z IROP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49262" y="1110456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Předpokládané podání žádostí 2016</a:t>
            </a:r>
          </a:p>
          <a:p>
            <a:pPr marL="342900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Vybudování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základní informační infrastruktury </a:t>
            </a:r>
            <a:r>
              <a:rPr lang="cs-CZ" altLang="cs-CZ" sz="20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eHealth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- resortního datového rozhraní pro komunikaci transakčních informačních </a:t>
            </a: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systémů</a:t>
            </a:r>
            <a:endParaRPr lang="cs-CZ" altLang="cs-CZ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Předpokládané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podání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žádostí 2017</a:t>
            </a:r>
          </a:p>
          <a:p>
            <a:pPr marL="342900" indent="0" fontAlgn="ctr"/>
            <a:endParaRPr lang="cs-CZ" altLang="cs-CZ" sz="1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Datová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 komunikační infrastruktura ochrany a podpory veřejného </a:t>
            </a: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zdraví</a:t>
            </a:r>
            <a:endParaRPr lang="cs-CZ" altLang="cs-CZ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Budování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 rozvoj IS veřejného zdraví a elektronického zdravotnictví ("</a:t>
            </a: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Portál“)</a:t>
            </a:r>
            <a:endParaRPr lang="cs-CZ" altLang="cs-CZ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Sdílení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zdravotnické dokumentace - implementační podpora u poskytovatelů zdravotních služeb</a:t>
            </a: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  <a:endParaRPr lang="cs-CZ" altLang="cs-CZ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Podpora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rozvoje elektronizace organizací praktických lékařů a podpora zavedení základních služeb </a:t>
            </a:r>
            <a:r>
              <a:rPr lang="cs-CZ" altLang="cs-CZ" sz="20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eHealth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ve vazbě na </a:t>
            </a:r>
            <a:r>
              <a:rPr lang="cs-CZ" altLang="cs-CZ" sz="20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eGOV</a:t>
            </a:r>
            <a:endParaRPr lang="cs-CZ" altLang="cs-CZ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rabicPeriod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Kybernetická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bezpečnost v resortu </a:t>
            </a: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zdravotnictví</a:t>
            </a:r>
            <a:endParaRPr lang="cs-CZ" altLang="cs-CZ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rabicPeriod"/>
            </a:pPr>
            <a:endParaRPr lang="cs-CZ" altLang="cs-CZ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096271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Okruhy pro podporu z OP Z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49262" y="1110456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Projekt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„Strategické řízení rozvoje elektronického zdravotnictví v rezortu MZ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“ (podání žádosti 2016) </a:t>
            </a:r>
          </a:p>
          <a:p>
            <a:pPr marL="342900" indent="0" fontAlgn="ctr"/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85800" indent="-342900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základní podpora pro rozjezd Národního centra elektronického zdravotnictví</a:t>
            </a:r>
          </a:p>
          <a:p>
            <a:pPr marL="342900" indent="0" fontAlgn="ctr"/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Plánujeme komplementární projekty k projektům IROP a projekty na podporu vzdělávání a rozvoje znalostí.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rabicPeriod"/>
            </a:pPr>
            <a:endParaRPr lang="cs-CZ" altLang="cs-CZ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788346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Shrnutí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49262" y="1110456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685800" indent="-342900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Primárním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úkolem MZ je zrealizovat infrastrukturní opatření, která umožní elektronizaci zdravotnictví, jako je základní infrastruktura a napojení na služby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eGovernmentu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ostatních organizací resortu a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standardizace.</a:t>
            </a:r>
          </a:p>
          <a:p>
            <a:pPr marL="685800" indent="-342900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Dalšími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prioritami jsou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ePreskripce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sdílení zdravotnické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dokumentace.</a:t>
            </a:r>
          </a:p>
          <a:p>
            <a:pPr marL="685800" indent="-342900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Zpracovaná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Enterprise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architektura resortu zdravotnictví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diskutovaná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 pracovních skupinách  Ministerstva zdravotnictví konkretizovala jednotlivé projektové okruhy, ke kterým byly kalkulovány předběžné odhady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nákladů.</a:t>
            </a:r>
          </a:p>
          <a:p>
            <a:pPr marL="685800" indent="-342900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Aktuální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hodnota těchto projektů se blíží částce 1 600 mil Kč.</a:t>
            </a:r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rabicPeriod"/>
            </a:pPr>
            <a:endParaRPr lang="cs-CZ" altLang="cs-CZ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0526977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1233488" y="1844675"/>
            <a:ext cx="6794500" cy="175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defTabSz="449263">
              <a:buSzPct val="100000"/>
            </a:pPr>
            <a:r>
              <a:rPr lang="cs-CZ" altLang="cs-CZ" sz="2800" b="1" dirty="0" smtClean="0">
                <a:solidFill>
                  <a:srgbClr val="FFFFFF"/>
                </a:solidFill>
                <a:cs typeface="Arial" charset="0"/>
              </a:rPr>
              <a:t/>
            </a:r>
            <a:br>
              <a:rPr lang="cs-CZ" altLang="cs-CZ" sz="2800" b="1" dirty="0" smtClean="0">
                <a:solidFill>
                  <a:srgbClr val="FFFFFF"/>
                </a:solidFill>
                <a:cs typeface="Arial" charset="0"/>
              </a:rPr>
            </a:br>
            <a:r>
              <a:rPr lang="cs-CZ" altLang="cs-CZ" sz="3600" b="1" dirty="0" smtClean="0">
                <a:solidFill>
                  <a:srgbClr val="FFFFFF"/>
                </a:solidFill>
                <a:cs typeface="Arial" charset="0"/>
              </a:rPr>
              <a:t>Děkuji za pozornost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1258888" y="2636838"/>
            <a:ext cx="67945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04800" indent="-303213"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defTabSz="449263">
              <a:spcBef>
                <a:spcPts val="600"/>
              </a:spcBef>
              <a:buSzPct val="100000"/>
            </a:pPr>
            <a:endParaRPr lang="cs-CZ" altLang="cs-CZ" sz="2400" dirty="0" smtClean="0">
              <a:solidFill>
                <a:srgbClr val="FFFFFF"/>
              </a:solidFill>
              <a:cs typeface="Arial" charset="0"/>
            </a:endParaRPr>
          </a:p>
          <a:p>
            <a:pPr algn="ctr" defTabSz="449263">
              <a:spcBef>
                <a:spcPts val="600"/>
              </a:spcBef>
              <a:buSzPct val="100000"/>
            </a:pPr>
            <a:r>
              <a:rPr lang="cs-CZ" altLang="cs-CZ" sz="2400" dirty="0">
                <a:solidFill>
                  <a:srgbClr val="FFFFFF"/>
                </a:solidFill>
                <a:cs typeface="Arial" charset="0"/>
              </a:rPr>
              <a:t>Ing. Martin </a:t>
            </a:r>
            <a:r>
              <a:rPr lang="cs-CZ" altLang="cs-CZ" sz="2400" dirty="0" smtClean="0">
                <a:solidFill>
                  <a:srgbClr val="FFFFFF"/>
                </a:solidFill>
                <a:cs typeface="Arial" charset="0"/>
              </a:rPr>
              <a:t>Zeman</a:t>
            </a:r>
            <a:endParaRPr lang="cs-CZ" altLang="cs-CZ" sz="800" dirty="0" smtClean="0">
              <a:solidFill>
                <a:srgbClr val="FFFFFF"/>
              </a:solidFill>
              <a:cs typeface="Arial" charset="0"/>
            </a:endParaRPr>
          </a:p>
          <a:p>
            <a:pPr algn="ctr" defTabSz="449263">
              <a:spcBef>
                <a:spcPts val="600"/>
              </a:spcBef>
              <a:buSzPct val="100000"/>
            </a:pPr>
            <a:endParaRPr lang="cs-CZ" altLang="cs-CZ" sz="2400" dirty="0" smtClean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853974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98425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Elektronická preskripce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Ing. Hynek Kružík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posláním PS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ePreskripce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příprava postupného náběhu plnohodnotné elektronické preskripce včetně vedení lékového záznamu pacienta, přístupného oprávněným lékařům, lékárníkům a pacientovi, s možnostmi kontroly interakcí a duplicit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(2) PS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ePreskripce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zejména:</a:t>
            </a: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elektronické preskripce a dispenzace;</a:t>
            </a: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elektronické preskripce a dispenzace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1102051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0" y="115888"/>
            <a:ext cx="8028384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2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Registry </a:t>
            </a:r>
            <a:r>
              <a:rPr lang="cs-CZ" altLang="cs-CZ" sz="3200" dirty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ve zdravotnictví a elektronická identita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Ing. Jiří </a:t>
            </a:r>
            <a:r>
              <a:rPr lang="cs-CZ" altLang="cs-CZ" sz="24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Borej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posláním PS Registry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eID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příprava podkladů pro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optimální využívání registrů ve zdravotnictví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včetně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zavedení resortních referenčních registrů NRPZ a NRPZS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nastavení způsobu elektronické identifikace jednotlivých účastníků </a:t>
            </a: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systému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endParaRPr lang="cs-CZ" altLang="cs-CZ" sz="16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Součástí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návrhu pracovní skupiny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je: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optimalizace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využívání registrů ve zdravotnictví a tvorba základních referenčních registrů včetně konsolidace zdravotních, hygienických a dalších registrů jako nástrojů </a:t>
            </a:r>
            <a:r>
              <a:rPr lang="cs-CZ" altLang="cs-CZ" sz="20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eHealth</a:t>
            </a:r>
            <a:endParaRPr lang="cs-CZ" altLang="cs-CZ" sz="20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řešení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autorizace, autentizace a řízení oprávnění přístupů</a:t>
            </a: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uvedené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návrhy budou respektovat principy poskytování a sdílení služeb podle pravidel </a:t>
            </a:r>
            <a:r>
              <a:rPr lang="cs-CZ" altLang="cs-CZ" sz="20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eGovernmentu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5537807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cs-CZ" sz="3600" b="0" dirty="0" smtClean="0">
                <a:latin typeface="Calibri" charset="0"/>
                <a:ea typeface="Calibri" charset="0"/>
                <a:cs typeface="Calibri" charset="0"/>
              </a:rPr>
              <a:t>Projekt tvorby strategie</a:t>
            </a:r>
            <a:endParaRPr lang="cs-CZ" sz="3600" b="0" dirty="0">
              <a:latin typeface="Calibri" charset="0"/>
              <a:ea typeface="Calibri" charset="0"/>
              <a:cs typeface="Calibri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486710"/>
              </p:ext>
            </p:extLst>
          </p:nvPr>
        </p:nvGraphicFramePr>
        <p:xfrm>
          <a:off x="1042988" y="1412875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436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8437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2BEE954-3474-6D41-B1B9-E3ACB4EB7284}" type="slidenum">
              <a:rPr lang="cs-CZ" altLang="cs-CZ" sz="1200" b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200" b="0"/>
          </a:p>
        </p:txBody>
      </p:sp>
    </p:spTree>
    <p:extLst>
      <p:ext uri="{BB962C8B-B14F-4D97-AF65-F5344CB8AC3E}">
        <p14:creationId xmlns:p14="http://schemas.microsoft.com/office/powerpoint/2010/main" val="18557455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0" y="115888"/>
            <a:ext cx="8028384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2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Registry </a:t>
            </a:r>
            <a:r>
              <a:rPr lang="cs-CZ" altLang="cs-CZ" sz="3200" dirty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ve zdravotnictví a elektronická identita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49262" indent="0" fontAlgn="ctr"/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2) PS Registry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eID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zejména:</a:t>
            </a:r>
          </a:p>
          <a:p>
            <a:pPr marL="906462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registrů a elektronické identifikace.</a:t>
            </a:r>
          </a:p>
          <a:p>
            <a:pPr marL="906462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registrů a elektronické identifikace.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53905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Elektronická zdravotnická dokumentace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752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Ing. Martin Zeman</a:t>
            </a:r>
          </a:p>
          <a:p>
            <a:pPr marL="342900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posláním PS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eZD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příprava návrhu bezpečného systému sdílení a výměny </a:t>
            </a: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zdravotnické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dokumentace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marL="342900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Předmětem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činnosti je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marL="342900" indent="0" fontAlgn="ctr"/>
            <a:endParaRPr lang="cs-CZ" altLang="cs-CZ" sz="12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bezpečné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sdílení informací o zdravotní péči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vybudování nezbytné infrastruktury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pro výměnu zdravotnické dokumentace,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specifikování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legislativních, technických, bezpečnostních a obsahových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standardů pro realizaci sdíleného zdravotního záznamu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(EHR, PCEHR)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 jeho referenční implementace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,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6512897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Elektronická zdravotnická dokumentace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24744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Předmětem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činnosti je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 </a:t>
            </a:r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1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sdílení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zdravotních záznamů obsahujících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tři základní části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index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zdravotnické dokumentace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- přehled o existující dostupné zdravotnické dokumentaci, uložené u poskytovatelů zdravotních služeb a přehled o umístění sdíleného elektronického zdravotního záznamu pacienta.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elektronický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zdravotní záznam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(EHR, PCEHR) bude obsahovat vybrané zdravotní údaje, lékové záznamy a výsledky vybraných vyšetření,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národní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kontaktní místo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elektronického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zdravotnictví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28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215893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Elektronická zdravotnická dokumentace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67544" y="1269131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2) PS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eZD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marL="342900" indent="0" fontAlgn="ctr"/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výměny zdravotnické dokumentace</a:t>
            </a:r>
          </a:p>
          <a:p>
            <a:pPr marL="800100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výměny zdravotnické dokumentace, </a:t>
            </a:r>
          </a:p>
          <a:p>
            <a:pPr marL="800100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zapracovává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vstupy z dalších pracovních skupin řešících přesahová témata, jako např. identifikaci pacienta, referenční registry ve zdravotnictví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452802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Standardy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Ing. Martin Zeman</a:t>
            </a:r>
          </a:p>
          <a:p>
            <a:pPr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posláním PS Standardy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spolupráce při tvorbě návrhu a implementaci standardizačního rámce elektronického zdravotnictví (Národního rámce interoperability)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marL="906462" indent="-457200" fontAlgn="ctr">
              <a:buFont typeface="+mj-lt"/>
              <a:buAutoNum type="arabicPeriod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(2) PS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Standardy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zejména:</a:t>
            </a: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standardů.</a:t>
            </a: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standardů.</a:t>
            </a:r>
          </a:p>
          <a:p>
            <a:pPr marL="1081087" lvl="1" indent="-457200" fontAlgn="ctr">
              <a:buFont typeface="+mj-lt"/>
              <a:buAutoNum type="alphaLcParenR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013396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Telemedicína a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7123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Ing. Martin Doležal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posláním PS Telemedicína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definování podmínek pro rozvoj Telemedicíny a </a:t>
            </a:r>
            <a:r>
              <a:rPr lang="cs-CZ" altLang="cs-CZ" sz="2400" b="1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 expertní působení při jejich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realizaci.</a:t>
            </a:r>
          </a:p>
          <a:p>
            <a:pPr marL="449262" indent="0" fontAlgn="ctr"/>
            <a:endParaRPr lang="cs-CZ" altLang="cs-CZ" sz="18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Předmětem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činnosti je:</a:t>
            </a: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Definice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technického a organizačního rámce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telemedicíny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Bezpečné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 efektivní aplikace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v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telemedicíně</a:t>
            </a: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Vytvoření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rámce datové bezpečnosti a přenositelnosti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v telemedicíně</a:t>
            </a: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Elektronická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podpora léčby v domácím prostředí pacienta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9068092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Telemedicína a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49262" indent="0" fontAlgn="ctr"/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2) PS Telemedicína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marL="449262" indent="0" fontAlgn="ctr"/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telemedicíny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telemedicíny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5828887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Portál elektronického zdravotnictví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MUDr. Pavel Vepřek, MUDr. Mgr. Petr Struk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posláním PS Portál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vymezit způsob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jakými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prostředky elektronického zdravotnictví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podpoří rozvoj zainteresovanosti občanů na péče o vlastní zdraví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expertní působení při jejich realizaci.</a:t>
            </a:r>
          </a:p>
          <a:p>
            <a:pPr marL="449262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(2) PS Portál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zejména:</a:t>
            </a:r>
          </a:p>
          <a:p>
            <a:pPr marL="906462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zprostředkování zdravotnických informací občanům.</a:t>
            </a:r>
          </a:p>
          <a:p>
            <a:pPr marL="906462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participace občanů/pacientů ve zdravotnictví.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9070552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cs-CZ" sz="3600" b="0" dirty="0" smtClean="0">
                <a:solidFill>
                  <a:srgbClr val="FFFFFF"/>
                </a:solidFill>
                <a:latin typeface="Calibri" panose="020F0502020204030204" pitchFamily="34" charset="0"/>
                <a:cs typeface="Arial" charset="0"/>
              </a:rPr>
              <a:t>Základní informace</a:t>
            </a:r>
            <a:endParaRPr lang="cs-CZ" altLang="cs-CZ" sz="3600" b="0" dirty="0">
              <a:solidFill>
                <a:srgbClr val="FFFFFF"/>
              </a:solidFill>
              <a:latin typeface="Calibri" panose="020F0502020204030204" pitchFamily="34" charset="0"/>
              <a:cs typeface="Arial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452108"/>
              </p:ext>
            </p:extLst>
          </p:nvPr>
        </p:nvGraphicFramePr>
        <p:xfrm>
          <a:off x="755576" y="1461195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7412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7413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F9AE607-5B33-3F43-9214-135CB0939FF2}" type="slidenum">
              <a:rPr lang="cs-CZ" altLang="cs-CZ" sz="1200" b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2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panose="020F0502020204030204" pitchFamily="34" charset="0"/>
                <a:cs typeface="Arial" charset="0"/>
              </a:rPr>
              <a:t>Základní informace</a:t>
            </a:r>
            <a:endParaRPr lang="cs-CZ" altLang="cs-CZ" sz="3600" dirty="0">
              <a:solidFill>
                <a:srgbClr val="FFFFFF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107950" y="1268760"/>
            <a:ext cx="3384550" cy="5328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1085850" indent="-34290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800" b="1" dirty="0" smtClean="0">
                <a:solidFill>
                  <a:srgbClr val="002060"/>
                </a:solidFill>
                <a:cs typeface="Arial" charset="0"/>
              </a:rPr>
              <a:t>Organizace projektu</a:t>
            </a:r>
            <a:endParaRPr lang="cs-CZ" altLang="cs-CZ" sz="900" b="1" u="sng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400" b="1" u="sng" dirty="0">
                <a:solidFill>
                  <a:srgbClr val="002060"/>
                </a:solidFill>
                <a:cs typeface="Arial" charset="0"/>
              </a:rPr>
              <a:t>Gestor</a:t>
            </a:r>
            <a:r>
              <a:rPr lang="cs-CZ" altLang="cs-CZ" sz="1200" b="1" u="sng" dirty="0">
                <a:solidFill>
                  <a:srgbClr val="002060"/>
                </a:solidFill>
                <a:cs typeface="Arial" charset="0"/>
              </a:rPr>
              <a:t>  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náměstkyně ministra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Mgr. Lenka Ptáčková Melicharová, MBA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z="7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400" b="1" u="sng" dirty="0">
                <a:solidFill>
                  <a:srgbClr val="002060"/>
                </a:solidFill>
                <a:cs typeface="Arial" charset="0"/>
              </a:rPr>
              <a:t>Řídící výbor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vedení MZ ČR, ÚZIS,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SÚKL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, KSRZIS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zástupce MPSV, zástupce Asociace krajů,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zástupce ZV PSP ČR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z="7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400" b="1" u="sng" dirty="0">
                <a:solidFill>
                  <a:srgbClr val="002060"/>
                </a:solidFill>
                <a:cs typeface="Arial" charset="0"/>
              </a:rPr>
              <a:t>Koordinátor </a:t>
            </a:r>
            <a:endParaRPr lang="cs-CZ" altLang="cs-CZ" sz="1400" b="1" u="sng" dirty="0" smtClean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Ing</a:t>
            </a: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. Jiří Borej</a:t>
            </a:r>
            <a:endParaRPr lang="cs-CZ" altLang="cs-CZ" sz="11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endParaRPr lang="cs-CZ" altLang="cs-CZ" sz="1400" b="1" u="sng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400" b="1" u="sng" dirty="0">
                <a:solidFill>
                  <a:srgbClr val="002060"/>
                </a:solidFill>
                <a:cs typeface="Arial" charset="0"/>
              </a:rPr>
              <a:t>Pracovní týmy</a:t>
            </a: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D1 - </a:t>
            </a: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Interní tým: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 </a:t>
            </a: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M</a:t>
            </a: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. Zeman odborný garant,</a:t>
            </a: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F. Shima, M. Doležal, J. Borej, P. Vepřek</a:t>
            </a:r>
          </a:p>
          <a:p>
            <a:pPr eaLnBrk="1" hangingPunct="1">
              <a:buClr>
                <a:srgbClr val="000000"/>
              </a:buClr>
              <a:buSzPct val="100000"/>
            </a:pPr>
            <a:endParaRPr lang="cs-CZ" altLang="cs-CZ" sz="12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D2 - </a:t>
            </a: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Podpůrný pracovní tým</a:t>
            </a: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D1 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+ M.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Blaha, D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.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Chroust, 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Z. Vitásek, L. Roubík,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J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. Pejchal, L. Kettner, M. Adam, L. Seidl,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H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. Kružík,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D. Klimeš, D. Veselá, C. Legát, M. Hofman, M. Pokorný</a:t>
            </a:r>
            <a:endParaRPr lang="cs-CZ" altLang="cs-CZ" sz="12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endParaRPr lang="cs-CZ" altLang="cs-CZ" sz="12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D3 - Tým pro tvorbu </a:t>
            </a: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strategie</a:t>
            </a:r>
            <a:endParaRPr lang="cs-CZ" altLang="cs-CZ" sz="12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cca 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38 zástupců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různých organizací 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+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MZ</a:t>
            </a:r>
            <a:endParaRPr lang="cs-CZ" altLang="cs-CZ" sz="12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endParaRPr lang="cs-CZ" altLang="cs-CZ" sz="1200" b="1" dirty="0" smtClean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D4 – Veřejnost</a:t>
            </a:r>
          </a:p>
          <a:p>
            <a:pPr eaLnBrk="1" hangingPunct="1">
              <a:buClr>
                <a:srgbClr val="000000"/>
              </a:buClr>
              <a:buSzPct val="100000"/>
            </a:pPr>
            <a:endParaRPr lang="cs-CZ" altLang="cs-CZ" sz="1200" b="1" dirty="0" smtClean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+ Pracovní skupiny</a:t>
            </a:r>
            <a:endParaRPr lang="cs-CZ" altLang="cs-CZ" sz="1400" b="1" dirty="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184275"/>
            <a:ext cx="5449888" cy="555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758323" y="6453336"/>
            <a:ext cx="11341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latin typeface="Calibri" charset="0"/>
                <a:ea typeface="Calibri" charset="0"/>
                <a:cs typeface="Calibri" charset="0"/>
              </a:rPr>
              <a:t>Stav</a:t>
            </a:r>
            <a:r>
              <a:rPr lang="en-US" sz="1200" dirty="0" smtClean="0">
                <a:latin typeface="Calibri" charset="0"/>
                <a:ea typeface="Calibri" charset="0"/>
                <a:cs typeface="Calibri" charset="0"/>
              </a:rPr>
              <a:t> k 1.4.2016</a:t>
            </a:r>
            <a:endParaRPr lang="en-US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99834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Podařilo se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68312" y="1341438"/>
            <a:ext cx="8136135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1085850" indent="-34290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r>
              <a:rPr 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Schválení Akčního plánu elektronizace zdravotnictví Národní strategie Zdraví 2020 vládou ČR v roce 2015</a:t>
            </a: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endParaRPr lang="cs-CZ" sz="16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r>
              <a:rPr 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Přijetí Soustavy cílů a opatření Národní strategie elektronického zdravotnictví včetně popisů cílů a opatření</a:t>
            </a: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endParaRPr lang="cs-CZ" altLang="cs-CZ" sz="16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Realizace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projektu „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Enterprise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Architektura </a:t>
            </a:r>
            <a:r>
              <a:rPr lang="cs-CZ" altLang="cs-CZ" sz="24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eHealth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“, pro vytvoření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architektury stávajícího a budoucího stavu klíčových projektů pro rozvoj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elektronizace, včetně sestavení architektonického týmu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endParaRPr lang="cs-CZ" sz="16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r>
              <a:rPr 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Realizace projektu „Posouzení proveditelnosti vybraných cílů Národní strategie elektronického zdravotnictví“</a:t>
            </a:r>
            <a:endParaRPr 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9699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6827878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Podařilo se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>
              <a:solidFill>
                <a:schemeClr val="tx1"/>
              </a:solidFill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Usnesení zdravotního výboru PS PČR č.123/2015 směřující k ustavení Národního centra elektronického zdravotnictví</a:t>
            </a:r>
          </a:p>
          <a:p>
            <a:pPr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Spolupráce s Krajem Vysočina na podání projektu do výzvy v rámci Nástroje pro propojení Evropy (CEF) na řešení NCP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(Národní kontaktní místo elektronického zdravotnictví)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2714341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684213" y="115888"/>
            <a:ext cx="72009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/>
            <a:r>
              <a:rPr lang="cs-CZ" altLang="cs-CZ" sz="3200" dirty="0">
                <a:latin typeface="Calibri" charset="0"/>
              </a:rPr>
              <a:t>Projektový plán a harmonogram projektu</a:t>
            </a:r>
          </a:p>
        </p:txBody>
      </p:sp>
      <p:sp>
        <p:nvSpPr>
          <p:cNvPr id="37891" name="TextovéPole 4"/>
          <p:cNvSpPr txBox="1">
            <a:spLocks noChangeArrowheads="1"/>
          </p:cNvSpPr>
          <p:nvPr/>
        </p:nvSpPr>
        <p:spPr bwMode="auto">
          <a:xfrm>
            <a:off x="252413" y="1173163"/>
            <a:ext cx="87487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cs-CZ" altLang="cs-CZ" sz="1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Harmonogram projektu tvorby a implementace Národní strategie elektronického zdravotnictví</a:t>
            </a:r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1331913" y="1914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37893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1660525"/>
            <a:ext cx="8444972" cy="4792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914960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684213" y="115888"/>
            <a:ext cx="72009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fontAlgn="ctr"/>
            <a:r>
              <a:rPr lang="cs-CZ" altLang="cs-CZ" sz="3600" dirty="0" smtClean="0">
                <a:latin typeface="Calibri" pitchFamily="34" charset="0"/>
              </a:rPr>
              <a:t>Aktuální stav a další kroky</a:t>
            </a:r>
            <a:endParaRPr lang="cs-CZ" altLang="cs-CZ" sz="3200" dirty="0">
              <a:latin typeface="Calibri" pitchFamily="34" charset="0"/>
            </a:endParaRPr>
          </a:p>
        </p:txBody>
      </p:sp>
      <p:sp>
        <p:nvSpPr>
          <p:cNvPr id="3" name="Pětiúhelník 2"/>
          <p:cNvSpPr/>
          <p:nvPr/>
        </p:nvSpPr>
        <p:spPr bwMode="auto">
          <a:xfrm>
            <a:off x="393700" y="1776413"/>
            <a:ext cx="4970463" cy="427037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Projekt tvorby strategie</a:t>
            </a:r>
          </a:p>
        </p:txBody>
      </p:sp>
      <p:sp>
        <p:nvSpPr>
          <p:cNvPr id="16" name="Dvojitá šipka 15"/>
          <p:cNvSpPr/>
          <p:nvPr/>
        </p:nvSpPr>
        <p:spPr bwMode="auto">
          <a:xfrm>
            <a:off x="2987675" y="2244725"/>
            <a:ext cx="4437063" cy="427038"/>
          </a:xfrm>
          <a:prstGeom prst="chevron">
            <a:avLst>
              <a:gd name="adj" fmla="val 51222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Realizace výstupů strategie</a:t>
            </a:r>
          </a:p>
        </p:txBody>
      </p:sp>
      <p:sp>
        <p:nvSpPr>
          <p:cNvPr id="17" name="Dvojitá šipka 16"/>
          <p:cNvSpPr/>
          <p:nvPr/>
        </p:nvSpPr>
        <p:spPr bwMode="auto">
          <a:xfrm>
            <a:off x="7667625" y="2279650"/>
            <a:ext cx="368300" cy="428625"/>
          </a:xfrm>
          <a:prstGeom prst="chevron">
            <a:avLst>
              <a:gd name="adj" fmla="val 48142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Obdélník 29"/>
          <p:cNvSpPr/>
          <p:nvPr/>
        </p:nvSpPr>
        <p:spPr bwMode="auto">
          <a:xfrm>
            <a:off x="4023635" y="4745867"/>
            <a:ext cx="325841" cy="19073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…</a:t>
            </a:r>
          </a:p>
        </p:txBody>
      </p:sp>
      <p:sp>
        <p:nvSpPr>
          <p:cNvPr id="2" name="Obdélník 1"/>
          <p:cNvSpPr/>
          <p:nvPr/>
        </p:nvSpPr>
        <p:spPr bwMode="auto">
          <a:xfrm>
            <a:off x="2727491" y="4752218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 err="1">
                <a:solidFill>
                  <a:schemeClr val="tx1"/>
                </a:solidFill>
                <a:latin typeface="Calibri" panose="020F0502020204030204" pitchFamily="34" charset="0"/>
              </a:rPr>
              <a:t>ePreskripce</a:t>
            </a: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Obdélník 26"/>
          <p:cNvSpPr/>
          <p:nvPr/>
        </p:nvSpPr>
        <p:spPr bwMode="auto">
          <a:xfrm>
            <a:off x="3053332" y="4752218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VZD</a:t>
            </a:r>
          </a:p>
        </p:txBody>
      </p:sp>
      <p:sp>
        <p:nvSpPr>
          <p:cNvPr id="28" name="Obdélník 27"/>
          <p:cNvSpPr/>
          <p:nvPr/>
        </p:nvSpPr>
        <p:spPr bwMode="auto">
          <a:xfrm>
            <a:off x="3378113" y="4752218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Registry a </a:t>
            </a:r>
            <a:r>
              <a:rPr lang="cs-CZ" sz="1200" dirty="0" err="1">
                <a:solidFill>
                  <a:schemeClr val="tx1"/>
                </a:solidFill>
                <a:latin typeface="Calibri" panose="020F0502020204030204" pitchFamily="34" charset="0"/>
              </a:rPr>
              <a:t>eID</a:t>
            </a: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Obdélník 28"/>
          <p:cNvSpPr/>
          <p:nvPr/>
        </p:nvSpPr>
        <p:spPr bwMode="auto">
          <a:xfrm>
            <a:off x="3703954" y="4754251"/>
            <a:ext cx="325841" cy="189897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ESI fondy</a:t>
            </a:r>
          </a:p>
        </p:txBody>
      </p:sp>
      <p:sp>
        <p:nvSpPr>
          <p:cNvPr id="26" name="Obdélník 25"/>
          <p:cNvSpPr/>
          <p:nvPr/>
        </p:nvSpPr>
        <p:spPr bwMode="auto">
          <a:xfrm>
            <a:off x="2727325" y="4746625"/>
            <a:ext cx="1622425" cy="28416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100" dirty="0">
                <a:solidFill>
                  <a:schemeClr val="tx1"/>
                </a:solidFill>
                <a:latin typeface="Calibri" panose="020F0502020204030204" pitchFamily="34" charset="0"/>
              </a:rPr>
              <a:t>Pracovní skupiny</a:t>
            </a:r>
          </a:p>
        </p:txBody>
      </p:sp>
      <p:grpSp>
        <p:nvGrpSpPr>
          <p:cNvPr id="19468" name="Skupina 40"/>
          <p:cNvGrpSpPr>
            <a:grpSpLocks/>
          </p:cNvGrpSpPr>
          <p:nvPr/>
        </p:nvGrpSpPr>
        <p:grpSpPr bwMode="auto">
          <a:xfrm>
            <a:off x="611188" y="4186238"/>
            <a:ext cx="1301750" cy="1906587"/>
            <a:chOff x="899592" y="3681880"/>
            <a:chExt cx="1302305" cy="1907360"/>
          </a:xfrm>
        </p:grpSpPr>
        <p:sp>
          <p:nvSpPr>
            <p:cNvPr id="32" name="Obdélník 31"/>
            <p:cNvSpPr/>
            <p:nvPr/>
          </p:nvSpPr>
          <p:spPr bwMode="auto">
            <a:xfrm>
              <a:off x="899593" y="3688229"/>
              <a:ext cx="325841" cy="190101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anchor="ctr"/>
            <a:lstStyle/>
            <a:p>
              <a:pPr algn="ctr" eaLnBrk="1" hangingPunct="1">
                <a:buClr>
                  <a:srgbClr val="000000"/>
                </a:buClr>
                <a:buSzPct val="100000"/>
                <a:defRPr/>
              </a:pPr>
              <a:r>
                <a:rPr lang="cs-CZ" sz="1200" dirty="0">
                  <a:solidFill>
                    <a:schemeClr val="tx1"/>
                  </a:solidFill>
                  <a:latin typeface="Calibri" panose="020F0502020204030204" pitchFamily="34" charset="0"/>
                </a:rPr>
                <a:t>SC 1</a:t>
              </a:r>
            </a:p>
          </p:txBody>
        </p:sp>
        <p:sp>
          <p:nvSpPr>
            <p:cNvPr id="33" name="Obdélník 32"/>
            <p:cNvSpPr/>
            <p:nvPr/>
          </p:nvSpPr>
          <p:spPr bwMode="auto">
            <a:xfrm>
              <a:off x="1225434" y="3688229"/>
              <a:ext cx="325841" cy="190101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anchor="ctr"/>
            <a:lstStyle/>
            <a:p>
              <a:pPr algn="ctr" eaLnBrk="1" hangingPunct="1">
                <a:buClr>
                  <a:srgbClr val="000000"/>
                </a:buClr>
                <a:buSzPct val="100000"/>
                <a:defRPr/>
              </a:pPr>
              <a:r>
                <a:rPr lang="cs-CZ" sz="1200" dirty="0">
                  <a:solidFill>
                    <a:schemeClr val="tx1"/>
                  </a:solidFill>
                  <a:latin typeface="Calibri" panose="020F0502020204030204" pitchFamily="34" charset="0"/>
                </a:rPr>
                <a:t>SC 2</a:t>
              </a:r>
            </a:p>
          </p:txBody>
        </p:sp>
        <p:sp>
          <p:nvSpPr>
            <p:cNvPr id="34" name="Obdélník 33"/>
            <p:cNvSpPr/>
            <p:nvPr/>
          </p:nvSpPr>
          <p:spPr bwMode="auto">
            <a:xfrm>
              <a:off x="1550215" y="3688229"/>
              <a:ext cx="325841" cy="190101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anchor="ctr"/>
            <a:lstStyle/>
            <a:p>
              <a:pPr algn="ctr" eaLnBrk="1" hangingPunct="1">
                <a:buClr>
                  <a:srgbClr val="000000"/>
                </a:buClr>
                <a:buSzPct val="100000"/>
                <a:defRPr/>
              </a:pPr>
              <a:r>
                <a:rPr lang="cs-CZ" sz="1200" dirty="0">
                  <a:solidFill>
                    <a:schemeClr val="tx1"/>
                  </a:solidFill>
                  <a:latin typeface="Calibri" panose="020F0502020204030204" pitchFamily="34" charset="0"/>
                </a:rPr>
                <a:t>SC 3</a:t>
              </a:r>
            </a:p>
          </p:txBody>
        </p:sp>
        <p:sp>
          <p:nvSpPr>
            <p:cNvPr id="35" name="Obdélník 34"/>
            <p:cNvSpPr/>
            <p:nvPr/>
          </p:nvSpPr>
          <p:spPr bwMode="auto">
            <a:xfrm>
              <a:off x="1876056" y="3690262"/>
              <a:ext cx="325841" cy="189897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anchor="ctr"/>
            <a:lstStyle/>
            <a:p>
              <a:pPr algn="ctr" eaLnBrk="1" hangingPunct="1">
                <a:buClr>
                  <a:srgbClr val="000000"/>
                </a:buClr>
                <a:buSzPct val="100000"/>
                <a:defRPr/>
              </a:pPr>
              <a:r>
                <a:rPr lang="cs-CZ" sz="1200" dirty="0">
                  <a:solidFill>
                    <a:schemeClr val="tx1"/>
                  </a:solidFill>
                  <a:latin typeface="Calibri" panose="020F0502020204030204" pitchFamily="34" charset="0"/>
                </a:rPr>
                <a:t>SC 4</a:t>
              </a:r>
            </a:p>
          </p:txBody>
        </p:sp>
        <p:sp>
          <p:nvSpPr>
            <p:cNvPr id="36" name="Obdélník 35"/>
            <p:cNvSpPr/>
            <p:nvPr/>
          </p:nvSpPr>
          <p:spPr bwMode="auto">
            <a:xfrm>
              <a:off x="899592" y="3681880"/>
              <a:ext cx="1302305" cy="28586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eaLnBrk="1" hangingPunct="1">
                <a:buClr>
                  <a:srgbClr val="000000"/>
                </a:buClr>
                <a:buSzPct val="100000"/>
                <a:defRPr/>
              </a:pPr>
              <a:r>
                <a:rPr lang="cs-CZ" sz="1100" dirty="0">
                  <a:solidFill>
                    <a:schemeClr val="tx1"/>
                  </a:solidFill>
                  <a:latin typeface="Calibri" panose="020F0502020204030204" pitchFamily="34" charset="0"/>
                </a:rPr>
                <a:t>Pracovní skupiny</a:t>
              </a:r>
            </a:p>
          </p:txBody>
        </p:sp>
      </p:grpSp>
      <p:sp>
        <p:nvSpPr>
          <p:cNvPr id="4" name="Rámeček 3"/>
          <p:cNvSpPr/>
          <p:nvPr/>
        </p:nvSpPr>
        <p:spPr bwMode="auto">
          <a:xfrm>
            <a:off x="2987675" y="2801938"/>
            <a:ext cx="2305050" cy="771525"/>
          </a:xfrm>
          <a:prstGeom prst="frame">
            <a:avLst>
              <a:gd name="adj1" fmla="val 4060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Calibri" panose="020F0502020204030204" pitchFamily="34" charset="0"/>
              </a:rPr>
              <a:t>Útvar hlavního architekta elektronizace zdravotnictví</a:t>
            </a:r>
          </a:p>
        </p:txBody>
      </p:sp>
      <p:sp>
        <p:nvSpPr>
          <p:cNvPr id="19470" name="TextovéPole 8"/>
          <p:cNvSpPr txBox="1">
            <a:spLocks noChangeArrowheads="1"/>
          </p:cNvSpPr>
          <p:nvPr/>
        </p:nvSpPr>
        <p:spPr bwMode="auto">
          <a:xfrm>
            <a:off x="2303463" y="3046413"/>
            <a:ext cx="5750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s-CZ" altLang="cs-CZ" sz="1200" b="1">
                <a:solidFill>
                  <a:srgbClr val="0B2883"/>
                </a:solidFill>
                <a:latin typeface="Calibri" panose="020F0502020204030204" pitchFamily="34" charset="0"/>
              </a:rPr>
              <a:t>Fáze 2</a:t>
            </a:r>
          </a:p>
        </p:txBody>
      </p:sp>
      <p:sp>
        <p:nvSpPr>
          <p:cNvPr id="44" name="Rámeček 43"/>
          <p:cNvSpPr/>
          <p:nvPr/>
        </p:nvSpPr>
        <p:spPr bwMode="auto">
          <a:xfrm>
            <a:off x="6450013" y="2876674"/>
            <a:ext cx="2209800" cy="768350"/>
          </a:xfrm>
          <a:prstGeom prst="frame">
            <a:avLst>
              <a:gd name="adj1" fmla="val 4060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Calibri" panose="020F0502020204030204" pitchFamily="34" charset="0"/>
              </a:rPr>
              <a:t>Národní centrum elektronického zdravotnictví</a:t>
            </a:r>
          </a:p>
        </p:txBody>
      </p:sp>
      <p:cxnSp>
        <p:nvCxnSpPr>
          <p:cNvPr id="19472" name="Pravoúhlá spojnice 52"/>
          <p:cNvCxnSpPr>
            <a:cxnSpLocks noChangeShapeType="1"/>
            <a:stCxn id="26" idx="0"/>
          </p:cNvCxnSpPr>
          <p:nvPr/>
        </p:nvCxnSpPr>
        <p:spPr bwMode="auto">
          <a:xfrm rot="5400000" flipH="1" flipV="1">
            <a:off x="3074988" y="4037013"/>
            <a:ext cx="1173162" cy="246062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3" name="TextovéPole 68"/>
          <p:cNvSpPr txBox="1">
            <a:spLocks noChangeArrowheads="1"/>
          </p:cNvSpPr>
          <p:nvPr/>
        </p:nvSpPr>
        <p:spPr bwMode="auto">
          <a:xfrm>
            <a:off x="5651500" y="3068638"/>
            <a:ext cx="5750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s-CZ" altLang="cs-CZ" sz="1200" b="1">
                <a:solidFill>
                  <a:srgbClr val="0B2883"/>
                </a:solidFill>
                <a:latin typeface="Calibri" panose="020F0502020204030204" pitchFamily="34" charset="0"/>
              </a:rPr>
              <a:t>Fáze 3</a:t>
            </a:r>
          </a:p>
        </p:txBody>
      </p:sp>
      <p:sp>
        <p:nvSpPr>
          <p:cNvPr id="72" name="Rámeček 71"/>
          <p:cNvSpPr/>
          <p:nvPr/>
        </p:nvSpPr>
        <p:spPr bwMode="auto">
          <a:xfrm>
            <a:off x="420688" y="1179513"/>
            <a:ext cx="2306637" cy="506412"/>
          </a:xfrm>
          <a:prstGeom prst="frame">
            <a:avLst>
              <a:gd name="adj1" fmla="val 4060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Řídící výbor pro tvorbu strategie</a:t>
            </a:r>
          </a:p>
        </p:txBody>
      </p:sp>
      <p:sp>
        <p:nvSpPr>
          <p:cNvPr id="73" name="Rámeček 72"/>
          <p:cNvSpPr/>
          <p:nvPr/>
        </p:nvSpPr>
        <p:spPr bwMode="auto">
          <a:xfrm>
            <a:off x="6513513" y="1222375"/>
            <a:ext cx="2306637" cy="506413"/>
          </a:xfrm>
          <a:prstGeom prst="frame">
            <a:avLst>
              <a:gd name="adj1" fmla="val 4060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Řídící výbor pro rozvoj elektronizace</a:t>
            </a:r>
          </a:p>
        </p:txBody>
      </p:sp>
      <p:sp>
        <p:nvSpPr>
          <p:cNvPr id="74" name="Šrafovaná šipka doprava 73"/>
          <p:cNvSpPr/>
          <p:nvPr/>
        </p:nvSpPr>
        <p:spPr bwMode="auto">
          <a:xfrm>
            <a:off x="2727325" y="1303338"/>
            <a:ext cx="3789363" cy="258762"/>
          </a:xfrm>
          <a:prstGeom prst="strip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cs-CZ">
              <a:latin typeface="Calibri" panose="020F0502020204030204" pitchFamily="34" charset="0"/>
            </a:endParaRPr>
          </a:p>
        </p:txBody>
      </p:sp>
      <p:sp>
        <p:nvSpPr>
          <p:cNvPr id="76" name="Dvojitá šipka 75"/>
          <p:cNvSpPr/>
          <p:nvPr/>
        </p:nvSpPr>
        <p:spPr bwMode="auto">
          <a:xfrm>
            <a:off x="8001000" y="2279650"/>
            <a:ext cx="368300" cy="428625"/>
          </a:xfrm>
          <a:prstGeom prst="chevron">
            <a:avLst>
              <a:gd name="adj" fmla="val 48142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9478" name="TextovéPole 76"/>
          <p:cNvSpPr txBox="1">
            <a:spLocks noChangeArrowheads="1"/>
          </p:cNvSpPr>
          <p:nvPr/>
        </p:nvSpPr>
        <p:spPr bwMode="auto">
          <a:xfrm>
            <a:off x="3616325" y="1082675"/>
            <a:ext cx="222048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s-CZ" altLang="cs-CZ" sz="1200" b="1" dirty="0">
                <a:solidFill>
                  <a:srgbClr val="0B2883"/>
                </a:solidFill>
                <a:latin typeface="Calibri" panose="020F0502020204030204" pitchFamily="34" charset="0"/>
              </a:rPr>
              <a:t>Transformace do realizační fáze</a:t>
            </a:r>
          </a:p>
        </p:txBody>
      </p:sp>
      <p:sp>
        <p:nvSpPr>
          <p:cNvPr id="78" name="Obdélník 77"/>
          <p:cNvSpPr/>
          <p:nvPr/>
        </p:nvSpPr>
        <p:spPr bwMode="auto">
          <a:xfrm>
            <a:off x="8068518" y="4761998"/>
            <a:ext cx="325841" cy="19073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…</a:t>
            </a:r>
          </a:p>
        </p:txBody>
      </p:sp>
      <p:sp>
        <p:nvSpPr>
          <p:cNvPr id="79" name="Obdélník 78"/>
          <p:cNvSpPr/>
          <p:nvPr/>
        </p:nvSpPr>
        <p:spPr bwMode="auto">
          <a:xfrm>
            <a:off x="6772374" y="4768349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 err="1">
                <a:solidFill>
                  <a:schemeClr val="tx1"/>
                </a:solidFill>
                <a:latin typeface="Calibri" panose="020F0502020204030204" pitchFamily="34" charset="0"/>
              </a:rPr>
              <a:t>ePreskripce</a:t>
            </a: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Obdélník 79"/>
          <p:cNvSpPr/>
          <p:nvPr/>
        </p:nvSpPr>
        <p:spPr bwMode="auto">
          <a:xfrm>
            <a:off x="7098215" y="4768349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VZD</a:t>
            </a:r>
          </a:p>
        </p:txBody>
      </p:sp>
      <p:sp>
        <p:nvSpPr>
          <p:cNvPr id="81" name="Obdélník 80"/>
          <p:cNvSpPr/>
          <p:nvPr/>
        </p:nvSpPr>
        <p:spPr bwMode="auto">
          <a:xfrm>
            <a:off x="7422996" y="4768349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Registry a </a:t>
            </a:r>
            <a:r>
              <a:rPr lang="cs-CZ" sz="1200" dirty="0" err="1">
                <a:solidFill>
                  <a:schemeClr val="tx1"/>
                </a:solidFill>
                <a:latin typeface="Calibri" panose="020F0502020204030204" pitchFamily="34" charset="0"/>
              </a:rPr>
              <a:t>eID</a:t>
            </a: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Obdélník 81"/>
          <p:cNvSpPr/>
          <p:nvPr/>
        </p:nvSpPr>
        <p:spPr bwMode="auto">
          <a:xfrm>
            <a:off x="7748837" y="4770382"/>
            <a:ext cx="325841" cy="189897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…..</a:t>
            </a:r>
          </a:p>
        </p:txBody>
      </p:sp>
      <p:sp>
        <p:nvSpPr>
          <p:cNvPr id="83" name="Obdélník 82"/>
          <p:cNvSpPr/>
          <p:nvPr/>
        </p:nvSpPr>
        <p:spPr bwMode="auto">
          <a:xfrm>
            <a:off x="6772275" y="4762500"/>
            <a:ext cx="1622425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100" dirty="0">
                <a:solidFill>
                  <a:schemeClr val="tx1"/>
                </a:solidFill>
                <a:latin typeface="Calibri" panose="020F0502020204030204" pitchFamily="34" charset="0"/>
              </a:rPr>
              <a:t>Pracovní skupiny</a:t>
            </a:r>
          </a:p>
        </p:txBody>
      </p:sp>
      <p:sp>
        <p:nvSpPr>
          <p:cNvPr id="84" name="Šrafovaná šipka doprava 83"/>
          <p:cNvSpPr/>
          <p:nvPr/>
        </p:nvSpPr>
        <p:spPr bwMode="auto">
          <a:xfrm>
            <a:off x="4467225" y="5010150"/>
            <a:ext cx="2019300" cy="258763"/>
          </a:xfrm>
          <a:prstGeom prst="strip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cs-CZ">
              <a:latin typeface="Calibri" panose="020F0502020204030204" pitchFamily="34" charset="0"/>
            </a:endParaRPr>
          </a:p>
        </p:txBody>
      </p:sp>
      <p:sp>
        <p:nvSpPr>
          <p:cNvPr id="19486" name="TextovéPole 84"/>
          <p:cNvSpPr txBox="1">
            <a:spLocks noChangeArrowheads="1"/>
          </p:cNvSpPr>
          <p:nvPr/>
        </p:nvSpPr>
        <p:spPr bwMode="auto">
          <a:xfrm>
            <a:off x="4867275" y="4789488"/>
            <a:ext cx="104823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s-CZ" altLang="cs-CZ" sz="1200" b="1">
                <a:solidFill>
                  <a:srgbClr val="0B2883"/>
                </a:solidFill>
                <a:latin typeface="Calibri" panose="020F0502020204030204" pitchFamily="34" charset="0"/>
              </a:rPr>
              <a:t>Transformace</a:t>
            </a:r>
          </a:p>
        </p:txBody>
      </p:sp>
      <p:sp>
        <p:nvSpPr>
          <p:cNvPr id="6" name="Zaoblený obdélník 5"/>
          <p:cNvSpPr/>
          <p:nvPr/>
        </p:nvSpPr>
        <p:spPr bwMode="auto">
          <a:xfrm>
            <a:off x="5364163" y="1800225"/>
            <a:ext cx="936625" cy="404813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050" b="1" dirty="0">
                <a:latin typeface="Calibri" panose="020F0502020204030204" pitchFamily="34" charset="0"/>
              </a:rPr>
              <a:t>Schválení strategie</a:t>
            </a:r>
          </a:p>
        </p:txBody>
      </p:sp>
      <p:sp>
        <p:nvSpPr>
          <p:cNvPr id="48" name="Rámeček 47"/>
          <p:cNvSpPr/>
          <p:nvPr/>
        </p:nvSpPr>
        <p:spPr bwMode="auto">
          <a:xfrm>
            <a:off x="4425950" y="3786188"/>
            <a:ext cx="2306638" cy="506412"/>
          </a:xfrm>
          <a:prstGeom prst="frame">
            <a:avLst>
              <a:gd name="adj1" fmla="val 4060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Výbor pro architekturu elektronického zdravotnictví</a:t>
            </a:r>
          </a:p>
        </p:txBody>
      </p:sp>
      <p:cxnSp>
        <p:nvCxnSpPr>
          <p:cNvPr id="19489" name="Pravoúhlá spojnice 11"/>
          <p:cNvCxnSpPr>
            <a:cxnSpLocks noChangeShapeType="1"/>
            <a:stCxn id="4" idx="3"/>
            <a:endCxn id="48" idx="0"/>
          </p:cNvCxnSpPr>
          <p:nvPr/>
        </p:nvCxnSpPr>
        <p:spPr bwMode="auto">
          <a:xfrm>
            <a:off x="5292725" y="3187700"/>
            <a:ext cx="285750" cy="598488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0" name="Přímá spojnice se šipkou 2047"/>
          <p:cNvCxnSpPr>
            <a:cxnSpLocks noChangeShapeType="1"/>
          </p:cNvCxnSpPr>
          <p:nvPr/>
        </p:nvCxnSpPr>
        <p:spPr bwMode="auto">
          <a:xfrm flipV="1">
            <a:off x="1262063" y="3573463"/>
            <a:ext cx="0" cy="5937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1" name="Přímá spojnice se šipkou 66"/>
          <p:cNvCxnSpPr>
            <a:cxnSpLocks noChangeShapeType="1"/>
            <a:stCxn id="81" idx="0"/>
          </p:cNvCxnSpPr>
          <p:nvPr/>
        </p:nvCxnSpPr>
        <p:spPr bwMode="auto">
          <a:xfrm flipV="1">
            <a:off x="7586663" y="3557588"/>
            <a:ext cx="0" cy="12112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" name="Rámeček 74"/>
          <p:cNvSpPr/>
          <p:nvPr/>
        </p:nvSpPr>
        <p:spPr bwMode="auto">
          <a:xfrm>
            <a:off x="393700" y="2820988"/>
            <a:ext cx="1909763" cy="752475"/>
          </a:xfrm>
          <a:prstGeom prst="frame">
            <a:avLst>
              <a:gd name="adj1" fmla="val 4060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Calibri" panose="020F0502020204030204" pitchFamily="34" charset="0"/>
              </a:rPr>
              <a:t>Organizační struktura tvorby strategie</a:t>
            </a:r>
          </a:p>
        </p:txBody>
      </p:sp>
      <p:cxnSp>
        <p:nvCxnSpPr>
          <p:cNvPr id="19493" name="Přímá spojnice se šipkou 76"/>
          <p:cNvCxnSpPr>
            <a:cxnSpLocks noChangeShapeType="1"/>
          </p:cNvCxnSpPr>
          <p:nvPr/>
        </p:nvCxnSpPr>
        <p:spPr bwMode="auto">
          <a:xfrm flipV="1">
            <a:off x="1262063" y="2214563"/>
            <a:ext cx="0" cy="5953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4" name="Přímá spojnice se šipkou 84"/>
          <p:cNvCxnSpPr>
            <a:cxnSpLocks noChangeShapeType="1"/>
            <a:stCxn id="44" idx="0"/>
          </p:cNvCxnSpPr>
          <p:nvPr/>
        </p:nvCxnSpPr>
        <p:spPr bwMode="auto">
          <a:xfrm flipV="1">
            <a:off x="7554913" y="1757486"/>
            <a:ext cx="1587" cy="11191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ovéPole 45"/>
          <p:cNvSpPr txBox="1"/>
          <p:nvPr/>
        </p:nvSpPr>
        <p:spPr>
          <a:xfrm>
            <a:off x="107504" y="6331846"/>
            <a:ext cx="2647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>
                <a:latin typeface="Calibri" panose="020F0502020204030204" pitchFamily="34" charset="0"/>
              </a:rPr>
              <a:t>Schváleno ŘV </a:t>
            </a:r>
            <a:r>
              <a:rPr lang="cs-CZ" sz="1600" dirty="0" err="1" smtClean="0">
                <a:latin typeface="Calibri" panose="020F0502020204030204" pitchFamily="34" charset="0"/>
              </a:rPr>
              <a:t>NSeZ</a:t>
            </a:r>
            <a:r>
              <a:rPr lang="cs-CZ" sz="1600" dirty="0" smtClean="0">
                <a:latin typeface="Calibri" panose="020F0502020204030204" pitchFamily="34" charset="0"/>
              </a:rPr>
              <a:t> 11.2.2016</a:t>
            </a:r>
            <a:endParaRPr lang="cs-CZ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1886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illSans"/>
        <a:ea typeface="Microsoft YaHei"/>
        <a:cs typeface="Microsoft YaHei"/>
      </a:majorFont>
      <a:minorFont>
        <a:latin typeface="GillSans"/>
        <a:ea typeface="Microsoft YaHei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3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3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8821C225197642A381010D976912BE" ma:contentTypeVersion="0" ma:contentTypeDescription="Vytvoří nový dokument" ma:contentTypeScope="" ma:versionID="2618c7587f969cde4eadc579271624a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ecb93c72f33e94aa0d8973920a8bbe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DCCC38-B4E8-4017-9908-1385348784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02EA9F0-2399-4CA8-B911-7C3DA2C5B782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2B1C939-B8C2-44D2-A1FA-D1F0F4950D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sablona_prezentace</Template>
  <TotalTime>7935</TotalTime>
  <Words>2391</Words>
  <Application>Microsoft Macintosh PowerPoint</Application>
  <PresentationFormat>Předvádění na obrazovce (4:3)</PresentationFormat>
  <Paragraphs>345</Paragraphs>
  <Slides>37</Slides>
  <Notes>34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37</vt:i4>
      </vt:variant>
    </vt:vector>
  </HeadingPairs>
  <TitlesOfParts>
    <vt:vector size="48" baseType="lpstr">
      <vt:lpstr>Arial</vt:lpstr>
      <vt:lpstr>Calibri</vt:lpstr>
      <vt:lpstr>Garamond</vt:lpstr>
      <vt:lpstr>GillSans</vt:lpstr>
      <vt:lpstr>Microsoft YaHei</vt:lpstr>
      <vt:lpstr>MS PGothic</vt:lpstr>
      <vt:lpstr>ＭＳ Ｐゴシック</vt:lpstr>
      <vt:lpstr>Times New Roman</vt:lpstr>
      <vt:lpstr>Wingdings</vt:lpstr>
      <vt:lpstr>sablona_prezentace</vt:lpstr>
      <vt:lpstr>1_Office Theme</vt:lpstr>
      <vt:lpstr> Projekty elektronického zdravotnictví v ČR v roce 2017</vt:lpstr>
      <vt:lpstr>Osnova</vt:lpstr>
      <vt:lpstr>Projekt tvorby strategie</vt:lpstr>
      <vt:lpstr>Základní informace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Aktuální stav přípravy Národní strategie elektronického zdravotnictví</dc:title>
  <dc:creator>Martin Zeman</dc:creator>
  <cp:lastModifiedBy>Martin Zeman</cp:lastModifiedBy>
  <cp:revision>142</cp:revision>
  <cp:lastPrinted>2015-12-02T16:09:26Z</cp:lastPrinted>
  <dcterms:created xsi:type="dcterms:W3CDTF">2015-10-06T12:10:49Z</dcterms:created>
  <dcterms:modified xsi:type="dcterms:W3CDTF">2016-09-16T11:19:51Z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0x010100718821C225197642A381010D976912BE</vt:lpwstr>
  </property>
</Properties>
</file>