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6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97C85-8808-4F4B-A029-F2484B589EE8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cs-CZ"/>
        </a:p>
      </dgm:t>
    </dgm:pt>
    <dgm:pt modelId="{3D608BEC-71FA-41ED-9F6E-18001181EB2B}">
      <dgm:prSet phldrT="[Text]"/>
      <dgm:spPr/>
      <dgm:t>
        <a:bodyPr/>
        <a:lstStyle/>
        <a:p>
          <a:r>
            <a:rPr lang="cs-CZ" dirty="0" smtClean="0"/>
            <a:t>Způsob práce skupiny</a:t>
          </a:r>
          <a:endParaRPr lang="cs-CZ" dirty="0"/>
        </a:p>
      </dgm:t>
    </dgm:pt>
    <dgm:pt modelId="{59FBA4B3-3678-4705-BC51-30799E35B972}" type="parTrans" cxnId="{F0F182D4-6F6F-4F71-A1BA-63292A9189EE}">
      <dgm:prSet/>
      <dgm:spPr/>
      <dgm:t>
        <a:bodyPr/>
        <a:lstStyle/>
        <a:p>
          <a:endParaRPr lang="cs-CZ"/>
        </a:p>
      </dgm:t>
    </dgm:pt>
    <dgm:pt modelId="{C927DADC-DF37-44E6-AF5D-F9C81961F545}" type="sibTrans" cxnId="{F0F182D4-6F6F-4F71-A1BA-63292A9189EE}">
      <dgm:prSet/>
      <dgm:spPr/>
      <dgm:t>
        <a:bodyPr/>
        <a:lstStyle/>
        <a:p>
          <a:endParaRPr lang="cs-CZ"/>
        </a:p>
      </dgm:t>
    </dgm:pt>
    <dgm:pt modelId="{C4C167E7-E89A-4B57-9771-9CFDF106DBF4}">
      <dgm:prSet phldrT="[Text]"/>
      <dgm:spPr/>
      <dgm:t>
        <a:bodyPr/>
        <a:lstStyle/>
        <a:p>
          <a:r>
            <a:rPr lang="cs-CZ" dirty="0" smtClean="0"/>
            <a:t>Specifický cíl – Telemedicína/</a:t>
          </a:r>
          <a:r>
            <a:rPr lang="cs-CZ" dirty="0" err="1" smtClean="0"/>
            <a:t>mHealth</a:t>
          </a:r>
          <a:endParaRPr lang="cs-CZ" dirty="0"/>
        </a:p>
      </dgm:t>
    </dgm:pt>
    <dgm:pt modelId="{FD30CC9B-AF86-4A07-AE9F-F9DF88F3690C}" type="parTrans" cxnId="{937407E9-2960-4EB4-A649-A6416637734A}">
      <dgm:prSet/>
      <dgm:spPr/>
      <dgm:t>
        <a:bodyPr/>
        <a:lstStyle/>
        <a:p>
          <a:endParaRPr lang="cs-CZ"/>
        </a:p>
      </dgm:t>
    </dgm:pt>
    <dgm:pt modelId="{282D6875-6713-4619-91F8-FD53EAB8D91C}" type="sibTrans" cxnId="{937407E9-2960-4EB4-A649-A6416637734A}">
      <dgm:prSet/>
      <dgm:spPr/>
      <dgm:t>
        <a:bodyPr/>
        <a:lstStyle/>
        <a:p>
          <a:endParaRPr lang="cs-CZ"/>
        </a:p>
      </dgm:t>
    </dgm:pt>
    <dgm:pt modelId="{0A0A01EA-5D2C-4524-B58B-299809C2752A}">
      <dgm:prSet phldrT="[Text]"/>
      <dgm:spPr/>
      <dgm:t>
        <a:bodyPr/>
        <a:lstStyle/>
        <a:p>
          <a:r>
            <a:rPr lang="cs-CZ" dirty="0" smtClean="0"/>
            <a:t>Závěr</a:t>
          </a:r>
          <a:endParaRPr lang="cs-CZ" dirty="0"/>
        </a:p>
      </dgm:t>
    </dgm:pt>
    <dgm:pt modelId="{D1D1D8AB-8EB7-40A3-9B5C-5E0378A4E2F8}" type="parTrans" cxnId="{4A177124-58F2-43A8-BFA7-957E061F03DD}">
      <dgm:prSet/>
      <dgm:spPr/>
      <dgm:t>
        <a:bodyPr/>
        <a:lstStyle/>
        <a:p>
          <a:endParaRPr lang="cs-CZ"/>
        </a:p>
      </dgm:t>
    </dgm:pt>
    <dgm:pt modelId="{866137D8-FB1E-4617-B0FF-6664F4AFA120}" type="sibTrans" cxnId="{4A177124-58F2-43A8-BFA7-957E061F03DD}">
      <dgm:prSet/>
      <dgm:spPr/>
      <dgm:t>
        <a:bodyPr/>
        <a:lstStyle/>
        <a:p>
          <a:endParaRPr lang="cs-CZ"/>
        </a:p>
      </dgm:t>
    </dgm:pt>
    <dgm:pt modelId="{BFFFBFC0-CE71-4AD8-9C78-20B4C963B0DD}" type="pres">
      <dgm:prSet presAssocID="{CC097C85-8808-4F4B-A029-F2484B589E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7AF31933-5BD8-4C8A-81B6-E3EE04486839}" type="pres">
      <dgm:prSet presAssocID="{CC097C85-8808-4F4B-A029-F2484B589EE8}" presName="Name1" presStyleCnt="0"/>
      <dgm:spPr/>
    </dgm:pt>
    <dgm:pt modelId="{2360F631-3214-4517-BAEA-13182A703F4C}" type="pres">
      <dgm:prSet presAssocID="{CC097C85-8808-4F4B-A029-F2484B589EE8}" presName="cycle" presStyleCnt="0"/>
      <dgm:spPr/>
    </dgm:pt>
    <dgm:pt modelId="{4DC4C280-CC4E-497E-A3A1-62FA7AE53531}" type="pres">
      <dgm:prSet presAssocID="{CC097C85-8808-4F4B-A029-F2484B589EE8}" presName="srcNode" presStyleLbl="node1" presStyleIdx="0" presStyleCnt="3"/>
      <dgm:spPr/>
    </dgm:pt>
    <dgm:pt modelId="{602232A6-84CE-4E1A-BDC4-E69AAC025377}" type="pres">
      <dgm:prSet presAssocID="{CC097C85-8808-4F4B-A029-F2484B589EE8}" presName="conn" presStyleLbl="parChTrans1D2" presStyleIdx="0" presStyleCnt="1"/>
      <dgm:spPr/>
      <dgm:t>
        <a:bodyPr/>
        <a:lstStyle/>
        <a:p>
          <a:endParaRPr lang="cs-CZ"/>
        </a:p>
      </dgm:t>
    </dgm:pt>
    <dgm:pt modelId="{DB85595A-ACB2-402D-8E3B-7E90034C9D74}" type="pres">
      <dgm:prSet presAssocID="{CC097C85-8808-4F4B-A029-F2484B589EE8}" presName="extraNode" presStyleLbl="node1" presStyleIdx="0" presStyleCnt="3"/>
      <dgm:spPr/>
    </dgm:pt>
    <dgm:pt modelId="{90346264-7F6A-4EF2-883B-A28C2200C8FD}" type="pres">
      <dgm:prSet presAssocID="{CC097C85-8808-4F4B-A029-F2484B589EE8}" presName="dstNode" presStyleLbl="node1" presStyleIdx="0" presStyleCnt="3"/>
      <dgm:spPr/>
    </dgm:pt>
    <dgm:pt modelId="{88713AD3-30CB-442B-AEDA-4592E23A4D1C}" type="pres">
      <dgm:prSet presAssocID="{3D608BEC-71FA-41ED-9F6E-18001181EB2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6B52AA0-C67C-455C-B838-FF34AF5B69FC}" type="pres">
      <dgm:prSet presAssocID="{3D608BEC-71FA-41ED-9F6E-18001181EB2B}" presName="accent_1" presStyleCnt="0"/>
      <dgm:spPr/>
    </dgm:pt>
    <dgm:pt modelId="{36D5D293-8C89-47BE-B7FB-AB5A20A87343}" type="pres">
      <dgm:prSet presAssocID="{3D608BEC-71FA-41ED-9F6E-18001181EB2B}" presName="accentRepeatNode" presStyleLbl="solidFgAcc1" presStyleIdx="0" presStyleCnt="3"/>
      <dgm:spPr/>
    </dgm:pt>
    <dgm:pt modelId="{54FF0FC7-0AE8-4F66-B0A3-45FD7BC7CD0C}" type="pres">
      <dgm:prSet presAssocID="{C4C167E7-E89A-4B57-9771-9CFDF106DBF4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99DF916-422A-4E03-B05B-A5AA20BAE235}" type="pres">
      <dgm:prSet presAssocID="{C4C167E7-E89A-4B57-9771-9CFDF106DBF4}" presName="accent_2" presStyleCnt="0"/>
      <dgm:spPr/>
    </dgm:pt>
    <dgm:pt modelId="{CF8B7467-10AD-414A-A28B-076D7FAD2FFB}" type="pres">
      <dgm:prSet presAssocID="{C4C167E7-E89A-4B57-9771-9CFDF106DBF4}" presName="accentRepeatNode" presStyleLbl="solidFgAcc1" presStyleIdx="1" presStyleCnt="3"/>
      <dgm:spPr/>
    </dgm:pt>
    <dgm:pt modelId="{D96DC4C1-4D87-4F54-AF77-7D24F3808F7C}" type="pres">
      <dgm:prSet presAssocID="{0A0A01EA-5D2C-4524-B58B-299809C2752A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8F5DED3-8287-4F9E-9596-10D06A6B77D0}" type="pres">
      <dgm:prSet presAssocID="{0A0A01EA-5D2C-4524-B58B-299809C2752A}" presName="accent_3" presStyleCnt="0"/>
      <dgm:spPr/>
    </dgm:pt>
    <dgm:pt modelId="{E2FAB83D-2A6A-406E-A690-E03F8F870087}" type="pres">
      <dgm:prSet presAssocID="{0A0A01EA-5D2C-4524-B58B-299809C2752A}" presName="accentRepeatNode" presStyleLbl="solidFgAcc1" presStyleIdx="2" presStyleCnt="3"/>
      <dgm:spPr/>
    </dgm:pt>
  </dgm:ptLst>
  <dgm:cxnLst>
    <dgm:cxn modelId="{E76E44FE-4775-43D2-82DC-80D832A8DB60}" type="presOf" srcId="{CC097C85-8808-4F4B-A029-F2484B589EE8}" destId="{BFFFBFC0-CE71-4AD8-9C78-20B4C963B0DD}" srcOrd="0" destOrd="0" presId="urn:microsoft.com/office/officeart/2008/layout/VerticalCurvedList"/>
    <dgm:cxn modelId="{F0F182D4-6F6F-4F71-A1BA-63292A9189EE}" srcId="{CC097C85-8808-4F4B-A029-F2484B589EE8}" destId="{3D608BEC-71FA-41ED-9F6E-18001181EB2B}" srcOrd="0" destOrd="0" parTransId="{59FBA4B3-3678-4705-BC51-30799E35B972}" sibTransId="{C927DADC-DF37-44E6-AF5D-F9C81961F545}"/>
    <dgm:cxn modelId="{937407E9-2960-4EB4-A649-A6416637734A}" srcId="{CC097C85-8808-4F4B-A029-F2484B589EE8}" destId="{C4C167E7-E89A-4B57-9771-9CFDF106DBF4}" srcOrd="1" destOrd="0" parTransId="{FD30CC9B-AF86-4A07-AE9F-F9DF88F3690C}" sibTransId="{282D6875-6713-4619-91F8-FD53EAB8D91C}"/>
    <dgm:cxn modelId="{98548024-8CF0-44E6-84C8-2EACD999E1E7}" type="presOf" srcId="{0A0A01EA-5D2C-4524-B58B-299809C2752A}" destId="{D96DC4C1-4D87-4F54-AF77-7D24F3808F7C}" srcOrd="0" destOrd="0" presId="urn:microsoft.com/office/officeart/2008/layout/VerticalCurvedList"/>
    <dgm:cxn modelId="{5F1C5677-92D4-4514-9BA4-3F892954E41E}" type="presOf" srcId="{C4C167E7-E89A-4B57-9771-9CFDF106DBF4}" destId="{54FF0FC7-0AE8-4F66-B0A3-45FD7BC7CD0C}" srcOrd="0" destOrd="0" presId="urn:microsoft.com/office/officeart/2008/layout/VerticalCurvedList"/>
    <dgm:cxn modelId="{BACE8EEB-3AE2-4799-8008-ACCE06632637}" type="presOf" srcId="{C927DADC-DF37-44E6-AF5D-F9C81961F545}" destId="{602232A6-84CE-4E1A-BDC4-E69AAC025377}" srcOrd="0" destOrd="0" presId="urn:microsoft.com/office/officeart/2008/layout/VerticalCurvedList"/>
    <dgm:cxn modelId="{4A177124-58F2-43A8-BFA7-957E061F03DD}" srcId="{CC097C85-8808-4F4B-A029-F2484B589EE8}" destId="{0A0A01EA-5D2C-4524-B58B-299809C2752A}" srcOrd="2" destOrd="0" parTransId="{D1D1D8AB-8EB7-40A3-9B5C-5E0378A4E2F8}" sibTransId="{866137D8-FB1E-4617-B0FF-6664F4AFA120}"/>
    <dgm:cxn modelId="{FDCA5804-0B09-4714-9E9E-5FBB252DBF3A}" type="presOf" srcId="{3D608BEC-71FA-41ED-9F6E-18001181EB2B}" destId="{88713AD3-30CB-442B-AEDA-4592E23A4D1C}" srcOrd="0" destOrd="0" presId="urn:microsoft.com/office/officeart/2008/layout/VerticalCurvedList"/>
    <dgm:cxn modelId="{1F88769B-96CD-48C5-8E82-6C0E190A0214}" type="presParOf" srcId="{BFFFBFC0-CE71-4AD8-9C78-20B4C963B0DD}" destId="{7AF31933-5BD8-4C8A-81B6-E3EE04486839}" srcOrd="0" destOrd="0" presId="urn:microsoft.com/office/officeart/2008/layout/VerticalCurvedList"/>
    <dgm:cxn modelId="{585EACA1-96FC-4DF0-8996-F183E9AC0E57}" type="presParOf" srcId="{7AF31933-5BD8-4C8A-81B6-E3EE04486839}" destId="{2360F631-3214-4517-BAEA-13182A703F4C}" srcOrd="0" destOrd="0" presId="urn:microsoft.com/office/officeart/2008/layout/VerticalCurvedList"/>
    <dgm:cxn modelId="{654AE57D-A9C0-4FE1-8CDC-4DCE5E09722A}" type="presParOf" srcId="{2360F631-3214-4517-BAEA-13182A703F4C}" destId="{4DC4C280-CC4E-497E-A3A1-62FA7AE53531}" srcOrd="0" destOrd="0" presId="urn:microsoft.com/office/officeart/2008/layout/VerticalCurvedList"/>
    <dgm:cxn modelId="{C9D2A3F1-B885-4437-866A-0CF4321381BF}" type="presParOf" srcId="{2360F631-3214-4517-BAEA-13182A703F4C}" destId="{602232A6-84CE-4E1A-BDC4-E69AAC025377}" srcOrd="1" destOrd="0" presId="urn:microsoft.com/office/officeart/2008/layout/VerticalCurvedList"/>
    <dgm:cxn modelId="{D53FFD3B-7C9C-411B-A4AF-20A46FE36707}" type="presParOf" srcId="{2360F631-3214-4517-BAEA-13182A703F4C}" destId="{DB85595A-ACB2-402D-8E3B-7E90034C9D74}" srcOrd="2" destOrd="0" presId="urn:microsoft.com/office/officeart/2008/layout/VerticalCurvedList"/>
    <dgm:cxn modelId="{269AE678-19EE-4ED8-8146-EBC7C3F8F4A6}" type="presParOf" srcId="{2360F631-3214-4517-BAEA-13182A703F4C}" destId="{90346264-7F6A-4EF2-883B-A28C2200C8FD}" srcOrd="3" destOrd="0" presId="urn:microsoft.com/office/officeart/2008/layout/VerticalCurvedList"/>
    <dgm:cxn modelId="{F7442AF3-B799-497C-8BEC-580822E04ADC}" type="presParOf" srcId="{7AF31933-5BD8-4C8A-81B6-E3EE04486839}" destId="{88713AD3-30CB-442B-AEDA-4592E23A4D1C}" srcOrd="1" destOrd="0" presId="urn:microsoft.com/office/officeart/2008/layout/VerticalCurvedList"/>
    <dgm:cxn modelId="{9BA5B0BC-7D6A-4F6F-8647-FB37992C9402}" type="presParOf" srcId="{7AF31933-5BD8-4C8A-81B6-E3EE04486839}" destId="{C6B52AA0-C67C-455C-B838-FF34AF5B69FC}" srcOrd="2" destOrd="0" presId="urn:microsoft.com/office/officeart/2008/layout/VerticalCurvedList"/>
    <dgm:cxn modelId="{A6CC5046-3D69-4AF1-8EC2-409DC7BFC972}" type="presParOf" srcId="{C6B52AA0-C67C-455C-B838-FF34AF5B69FC}" destId="{36D5D293-8C89-47BE-B7FB-AB5A20A87343}" srcOrd="0" destOrd="0" presId="urn:microsoft.com/office/officeart/2008/layout/VerticalCurvedList"/>
    <dgm:cxn modelId="{FAEE78A3-9852-450A-BD03-4EE47E3F305E}" type="presParOf" srcId="{7AF31933-5BD8-4C8A-81B6-E3EE04486839}" destId="{54FF0FC7-0AE8-4F66-B0A3-45FD7BC7CD0C}" srcOrd="3" destOrd="0" presId="urn:microsoft.com/office/officeart/2008/layout/VerticalCurvedList"/>
    <dgm:cxn modelId="{05DE4F6A-F310-4D7B-851F-68B9E8893B68}" type="presParOf" srcId="{7AF31933-5BD8-4C8A-81B6-E3EE04486839}" destId="{D99DF916-422A-4E03-B05B-A5AA20BAE235}" srcOrd="4" destOrd="0" presId="urn:microsoft.com/office/officeart/2008/layout/VerticalCurvedList"/>
    <dgm:cxn modelId="{7D0FDC95-0566-42BE-BA49-C830D2350658}" type="presParOf" srcId="{D99DF916-422A-4E03-B05B-A5AA20BAE235}" destId="{CF8B7467-10AD-414A-A28B-076D7FAD2FFB}" srcOrd="0" destOrd="0" presId="urn:microsoft.com/office/officeart/2008/layout/VerticalCurvedList"/>
    <dgm:cxn modelId="{F6215A6F-F123-4DE1-B28D-B0848CA804A1}" type="presParOf" srcId="{7AF31933-5BD8-4C8A-81B6-E3EE04486839}" destId="{D96DC4C1-4D87-4F54-AF77-7D24F3808F7C}" srcOrd="5" destOrd="0" presId="urn:microsoft.com/office/officeart/2008/layout/VerticalCurvedList"/>
    <dgm:cxn modelId="{04A9212C-B015-4F19-9A26-3290D39E39EC}" type="presParOf" srcId="{7AF31933-5BD8-4C8A-81B6-E3EE04486839}" destId="{C8F5DED3-8287-4F9E-9596-10D06A6B77D0}" srcOrd="6" destOrd="0" presId="urn:microsoft.com/office/officeart/2008/layout/VerticalCurvedList"/>
    <dgm:cxn modelId="{9520AA8F-9A3E-4AE5-A2F4-57CABBF1FA41}" type="presParOf" srcId="{C8F5DED3-8287-4F9E-9596-10D06A6B77D0}" destId="{E2FAB83D-2A6A-406E-A690-E03F8F8700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dirty="0" smtClean="0"/>
            <a:t>Seznam členů PS</a:t>
          </a:r>
          <a:endParaRPr lang="cs-CZ" dirty="0"/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/>
      <dgm:spPr/>
      <dgm:t>
        <a:bodyPr/>
        <a:lstStyle/>
        <a:p>
          <a:r>
            <a:rPr lang="cs-CZ" b="1" dirty="0" smtClean="0"/>
            <a:t>Ing. Martin Doležal</a:t>
          </a:r>
          <a:r>
            <a:rPr lang="cs-CZ" dirty="0" smtClean="0"/>
            <a:t> - </a:t>
          </a:r>
          <a:r>
            <a:rPr lang="cs-CZ" b="1" dirty="0" smtClean="0"/>
            <a:t>předseda pracovní skupiny</a:t>
          </a:r>
          <a:r>
            <a:rPr lang="cs-CZ" dirty="0" smtClean="0"/>
            <a:t> </a:t>
          </a:r>
          <a:endParaRPr lang="cs-CZ" dirty="0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FBC4E7BB-E791-4DE2-8325-8BF71E3E18E2}">
      <dgm:prSet/>
      <dgm:spPr/>
      <dgm:t>
        <a:bodyPr/>
        <a:lstStyle/>
        <a:p>
          <a:r>
            <a:rPr lang="cs-CZ" dirty="0" smtClean="0"/>
            <a:t>Ing. Tomáš Kubíček</a:t>
          </a:r>
          <a:endParaRPr lang="cs-CZ" dirty="0"/>
        </a:p>
      </dgm:t>
    </dgm:pt>
    <dgm:pt modelId="{23EB2B2A-2629-4D94-B69F-40000F280731}" type="parTrans" cxnId="{ADB8C05A-56CD-44B8-9D0D-52DE21366B55}">
      <dgm:prSet/>
      <dgm:spPr/>
      <dgm:t>
        <a:bodyPr/>
        <a:lstStyle/>
        <a:p>
          <a:endParaRPr lang="cs-CZ"/>
        </a:p>
      </dgm:t>
    </dgm:pt>
    <dgm:pt modelId="{08DB8DBE-828F-44AD-8DE6-E628E0903291}" type="sibTrans" cxnId="{ADB8C05A-56CD-44B8-9D0D-52DE21366B55}">
      <dgm:prSet/>
      <dgm:spPr/>
      <dgm:t>
        <a:bodyPr/>
        <a:lstStyle/>
        <a:p>
          <a:endParaRPr lang="cs-CZ"/>
        </a:p>
      </dgm:t>
    </dgm:pt>
    <dgm:pt modelId="{29B21978-8F2A-4360-ABB9-4C7907CA46A5}">
      <dgm:prSet/>
      <dgm:spPr/>
      <dgm:t>
        <a:bodyPr/>
        <a:lstStyle/>
        <a:p>
          <a:r>
            <a:rPr lang="cs-CZ" dirty="0" smtClean="0"/>
            <a:t>Doc. Ing. Lenka Lhotská, CSc. </a:t>
          </a:r>
          <a:endParaRPr lang="cs-CZ" dirty="0"/>
        </a:p>
      </dgm:t>
    </dgm:pt>
    <dgm:pt modelId="{52C73F4D-128C-4B31-BE2D-39DFCE28E6E0}" type="parTrans" cxnId="{62305BD8-6440-4FFC-AF07-8F3DD5A086D1}">
      <dgm:prSet/>
      <dgm:spPr/>
      <dgm:t>
        <a:bodyPr/>
        <a:lstStyle/>
        <a:p>
          <a:endParaRPr lang="cs-CZ"/>
        </a:p>
      </dgm:t>
    </dgm:pt>
    <dgm:pt modelId="{E38EA4EE-639F-4C32-8C86-F5F0812D4B2F}" type="sibTrans" cxnId="{62305BD8-6440-4FFC-AF07-8F3DD5A086D1}">
      <dgm:prSet/>
      <dgm:spPr/>
      <dgm:t>
        <a:bodyPr/>
        <a:lstStyle/>
        <a:p>
          <a:endParaRPr lang="cs-CZ"/>
        </a:p>
      </dgm:t>
    </dgm:pt>
    <dgm:pt modelId="{5F31A91E-3D5F-4A50-ACE7-60EEE15B3EFD}">
      <dgm:prSet/>
      <dgm:spPr/>
      <dgm:t>
        <a:bodyPr/>
        <a:lstStyle/>
        <a:p>
          <a:r>
            <a:rPr lang="cs-CZ" dirty="0" smtClean="0"/>
            <a:t>Ing. Lukáš Roubík</a:t>
          </a:r>
          <a:endParaRPr lang="cs-CZ" dirty="0"/>
        </a:p>
      </dgm:t>
    </dgm:pt>
    <dgm:pt modelId="{857A5800-A866-40E6-9AB0-5C7B345ED1E5}" type="parTrans" cxnId="{DA26D5B1-75FC-4B91-93D2-FA3BDEFDBBC7}">
      <dgm:prSet/>
      <dgm:spPr/>
      <dgm:t>
        <a:bodyPr/>
        <a:lstStyle/>
        <a:p>
          <a:endParaRPr lang="cs-CZ"/>
        </a:p>
      </dgm:t>
    </dgm:pt>
    <dgm:pt modelId="{4AE7C858-AB9E-459F-8779-103470B1DDAA}" type="sibTrans" cxnId="{DA26D5B1-75FC-4B91-93D2-FA3BDEFDBBC7}">
      <dgm:prSet/>
      <dgm:spPr/>
      <dgm:t>
        <a:bodyPr/>
        <a:lstStyle/>
        <a:p>
          <a:endParaRPr lang="cs-CZ"/>
        </a:p>
      </dgm:t>
    </dgm:pt>
    <dgm:pt modelId="{926E9869-3A0B-4A07-9DA3-69FF9BE7A5E8}">
      <dgm:prSet/>
      <dgm:spPr/>
      <dgm:t>
        <a:bodyPr/>
        <a:lstStyle/>
        <a:p>
          <a:r>
            <a:rPr lang="cs-CZ" dirty="0" smtClean="0"/>
            <a:t>Ing. Libor Seidl</a:t>
          </a:r>
          <a:endParaRPr lang="cs-CZ" dirty="0"/>
        </a:p>
      </dgm:t>
    </dgm:pt>
    <dgm:pt modelId="{268DB424-67ED-4CD2-B26C-F30E1FF3956E}" type="parTrans" cxnId="{E2222073-9040-4B6A-BEB3-1279E0FF4C15}">
      <dgm:prSet/>
      <dgm:spPr/>
      <dgm:t>
        <a:bodyPr/>
        <a:lstStyle/>
        <a:p>
          <a:endParaRPr lang="cs-CZ"/>
        </a:p>
      </dgm:t>
    </dgm:pt>
    <dgm:pt modelId="{6A8B0193-DC5A-49D3-9128-18E0C8753176}" type="sibTrans" cxnId="{E2222073-9040-4B6A-BEB3-1279E0FF4C15}">
      <dgm:prSet/>
      <dgm:spPr/>
      <dgm:t>
        <a:bodyPr/>
        <a:lstStyle/>
        <a:p>
          <a:endParaRPr lang="cs-CZ"/>
        </a:p>
      </dgm:t>
    </dgm:pt>
    <dgm:pt modelId="{0077E694-506D-4C8B-BE6C-E9D90D42E8C5}">
      <dgm:prSet/>
      <dgm:spPr/>
      <dgm:t>
        <a:bodyPr/>
        <a:lstStyle/>
        <a:p>
          <a:r>
            <a:rPr lang="cs-CZ" dirty="0" smtClean="0"/>
            <a:t>Ing. Norbert Schellong</a:t>
          </a:r>
          <a:endParaRPr lang="cs-CZ" dirty="0"/>
        </a:p>
      </dgm:t>
    </dgm:pt>
    <dgm:pt modelId="{14D4D8D6-B059-40F1-89D0-50B4B8151873}" type="parTrans" cxnId="{06A4E2C2-D898-432F-AC36-A2AD42947F48}">
      <dgm:prSet/>
      <dgm:spPr/>
      <dgm:t>
        <a:bodyPr/>
        <a:lstStyle/>
        <a:p>
          <a:endParaRPr lang="cs-CZ"/>
        </a:p>
      </dgm:t>
    </dgm:pt>
    <dgm:pt modelId="{EB002830-AFB7-48C9-9D07-1C83DEA8C65D}" type="sibTrans" cxnId="{06A4E2C2-D898-432F-AC36-A2AD42947F48}">
      <dgm:prSet/>
      <dgm:spPr/>
      <dgm:t>
        <a:bodyPr/>
        <a:lstStyle/>
        <a:p>
          <a:endParaRPr lang="cs-CZ"/>
        </a:p>
      </dgm:t>
    </dgm:pt>
    <dgm:pt modelId="{9D3B5FC7-FDF8-4464-9279-67B4B9DEE1B0}">
      <dgm:prSet/>
      <dgm:spPr/>
      <dgm:t>
        <a:bodyPr/>
        <a:lstStyle/>
        <a:p>
          <a:r>
            <a:rPr lang="cs-CZ" dirty="0" smtClean="0"/>
            <a:t>RNDr. Jiří </a:t>
          </a:r>
          <a:r>
            <a:rPr lang="cs-CZ" dirty="0" err="1" smtClean="0"/>
            <a:t>Schlanger</a:t>
          </a:r>
          <a:endParaRPr lang="cs-CZ" dirty="0"/>
        </a:p>
      </dgm:t>
    </dgm:pt>
    <dgm:pt modelId="{240F22E8-4A13-4FA6-9B3E-ED08BCDE77F2}" type="parTrans" cxnId="{2947F119-BB00-400D-8A3B-02C1892CAB80}">
      <dgm:prSet/>
      <dgm:spPr/>
      <dgm:t>
        <a:bodyPr/>
        <a:lstStyle/>
        <a:p>
          <a:endParaRPr lang="cs-CZ"/>
        </a:p>
      </dgm:t>
    </dgm:pt>
    <dgm:pt modelId="{F45748A1-B6C4-41DD-96C4-642FAFB12766}" type="sibTrans" cxnId="{2947F119-BB00-400D-8A3B-02C1892CAB80}">
      <dgm:prSet/>
      <dgm:spPr/>
      <dgm:t>
        <a:bodyPr/>
        <a:lstStyle/>
        <a:p>
          <a:endParaRPr lang="cs-CZ"/>
        </a:p>
      </dgm:t>
    </dgm:pt>
    <dgm:pt modelId="{117A080B-EF1E-40EB-86A8-226854F2CDE8}">
      <dgm:prSet phldrT="[Text]"/>
      <dgm:spPr/>
      <dgm:t>
        <a:bodyPr/>
        <a:lstStyle/>
        <a:p>
          <a:r>
            <a:rPr lang="cs-CZ" b="1" dirty="0" smtClean="0"/>
            <a:t>Ing. Jiří Borej - koordinace </a:t>
          </a:r>
          <a:r>
            <a:rPr lang="cs-CZ" b="1" dirty="0" err="1" smtClean="0"/>
            <a:t>NSeZ</a:t>
          </a:r>
          <a:endParaRPr lang="cs-CZ" dirty="0"/>
        </a:p>
      </dgm:t>
    </dgm:pt>
    <dgm:pt modelId="{3D7BFBF4-6965-4CBB-9CAD-574A7CABB57A}" type="parTrans" cxnId="{4D651B79-E134-4A5F-9B04-49DB862E64F2}">
      <dgm:prSet/>
      <dgm:spPr/>
      <dgm:t>
        <a:bodyPr/>
        <a:lstStyle/>
        <a:p>
          <a:endParaRPr lang="cs-CZ"/>
        </a:p>
      </dgm:t>
    </dgm:pt>
    <dgm:pt modelId="{777FEF2F-0837-426F-8A0F-26BB83F68F8C}" type="sibTrans" cxnId="{4D651B79-E134-4A5F-9B04-49DB862E64F2}">
      <dgm:prSet/>
      <dgm:spPr/>
      <dgm:t>
        <a:bodyPr/>
        <a:lstStyle/>
        <a:p>
          <a:endParaRPr lang="cs-CZ"/>
        </a:p>
      </dgm:t>
    </dgm:pt>
    <dgm:pt modelId="{B5F3ED22-EF5F-416F-BFA3-DE01F5F9D78C}">
      <dgm:prSet/>
      <dgm:spPr/>
      <dgm:t>
        <a:bodyPr/>
        <a:lstStyle/>
        <a:p>
          <a:r>
            <a:rPr lang="cs-CZ" dirty="0" smtClean="0"/>
            <a:t>Mgr. Veronika Svěráková</a:t>
          </a:r>
          <a:endParaRPr lang="cs-CZ" dirty="0"/>
        </a:p>
      </dgm:t>
    </dgm:pt>
    <dgm:pt modelId="{DF3CFAB6-30E4-4760-B4B1-E95EAA6A5782}" type="parTrans" cxnId="{E36F17CD-AD64-4EFA-BB8D-6E21C1FF9421}">
      <dgm:prSet/>
      <dgm:spPr/>
      <dgm:t>
        <a:bodyPr/>
        <a:lstStyle/>
        <a:p>
          <a:endParaRPr lang="cs-CZ"/>
        </a:p>
      </dgm:t>
    </dgm:pt>
    <dgm:pt modelId="{F20DBB8B-853B-40EA-9096-68CF3FE71F91}" type="sibTrans" cxnId="{E36F17CD-AD64-4EFA-BB8D-6E21C1FF9421}">
      <dgm:prSet/>
      <dgm:spPr/>
      <dgm:t>
        <a:bodyPr/>
        <a:lstStyle/>
        <a:p>
          <a:endParaRPr lang="cs-CZ"/>
        </a:p>
      </dgm:t>
    </dgm:pt>
    <dgm:pt modelId="{902E504B-E3BA-4664-9351-6D9B9FE150B1}">
      <dgm:prSet phldrT="[Text]"/>
      <dgm:spPr/>
      <dgm:t>
        <a:bodyPr/>
        <a:lstStyle/>
        <a:p>
          <a:r>
            <a:rPr lang="cs-CZ" dirty="0" smtClean="0"/>
            <a:t>Ing. Zdeněk </a:t>
          </a:r>
          <a:r>
            <a:rPr lang="cs-CZ" dirty="0" err="1" smtClean="0"/>
            <a:t>Gütter</a:t>
          </a:r>
          <a:r>
            <a:rPr lang="cs-CZ" dirty="0" smtClean="0"/>
            <a:t>, CSc.</a:t>
          </a:r>
          <a:endParaRPr lang="cs-CZ" dirty="0"/>
        </a:p>
      </dgm:t>
    </dgm:pt>
    <dgm:pt modelId="{0D407CA0-22CC-44EB-A9D5-71F7F7A20F30}" type="parTrans" cxnId="{B94D0233-C01F-421F-B01E-8229F68A2398}">
      <dgm:prSet/>
      <dgm:spPr/>
      <dgm:t>
        <a:bodyPr/>
        <a:lstStyle/>
        <a:p>
          <a:endParaRPr lang="cs-CZ"/>
        </a:p>
      </dgm:t>
    </dgm:pt>
    <dgm:pt modelId="{2684E216-A687-4CB4-9C72-B7A7235A72CF}" type="sibTrans" cxnId="{B94D0233-C01F-421F-B01E-8229F68A2398}">
      <dgm:prSet/>
      <dgm:spPr/>
      <dgm:t>
        <a:bodyPr/>
        <a:lstStyle/>
        <a:p>
          <a:endParaRPr lang="cs-CZ"/>
        </a:p>
      </dgm:t>
    </dgm:pt>
    <dgm:pt modelId="{1CDBCD2B-3248-475E-B6DA-19A3EAB51786}">
      <dgm:prSet/>
      <dgm:spPr/>
      <dgm:t>
        <a:bodyPr/>
        <a:lstStyle/>
        <a:p>
          <a:r>
            <a:rPr lang="cs-CZ" dirty="0" smtClean="0"/>
            <a:t>Ing. Tomáš Trpišovský, CSc.</a:t>
          </a:r>
          <a:endParaRPr lang="cs-CZ" dirty="0"/>
        </a:p>
      </dgm:t>
    </dgm:pt>
    <dgm:pt modelId="{449E47FB-26CC-4AA4-BD2C-C26507981EF8}" type="parTrans" cxnId="{24B4D004-B988-4A7E-B312-A116477744A9}">
      <dgm:prSet/>
      <dgm:spPr/>
      <dgm:t>
        <a:bodyPr/>
        <a:lstStyle/>
        <a:p>
          <a:endParaRPr lang="cs-CZ"/>
        </a:p>
      </dgm:t>
    </dgm:pt>
    <dgm:pt modelId="{72C490A4-0ED4-45F8-AD78-D99E8303272C}" type="sibTrans" cxnId="{24B4D004-B988-4A7E-B312-A116477744A9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 custLinFactNeighborY="-738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3D2052C-45A5-456F-A498-6AA1F9298289}" type="presOf" srcId="{C276E38C-A715-4654-89E4-FCEAC7FC61F1}" destId="{BA12444D-1662-4B44-964F-FBBBF359EE6C}" srcOrd="0" destOrd="0" presId="urn:microsoft.com/office/officeart/2005/8/layout/vList5"/>
    <dgm:cxn modelId="{62305BD8-6440-4FFC-AF07-8F3DD5A086D1}" srcId="{64FA8C1E-A85E-4A86-8F20-E4B752ADE017}" destId="{29B21978-8F2A-4360-ABB9-4C7907CA46A5}" srcOrd="4" destOrd="0" parTransId="{52C73F4D-128C-4B31-BE2D-39DFCE28E6E0}" sibTransId="{E38EA4EE-639F-4C32-8C86-F5F0812D4B2F}"/>
    <dgm:cxn modelId="{73EC3FEA-FB60-4F70-8108-3903CA81BD7D}" type="presOf" srcId="{117A080B-EF1E-40EB-86A8-226854F2CDE8}" destId="{BA12444D-1662-4B44-964F-FBBBF359EE6C}" srcOrd="0" destOrd="1" presId="urn:microsoft.com/office/officeart/2005/8/layout/vList5"/>
    <dgm:cxn modelId="{ADB8C05A-56CD-44B8-9D0D-52DE21366B55}" srcId="{64FA8C1E-A85E-4A86-8F20-E4B752ADE017}" destId="{FBC4E7BB-E791-4DE2-8325-8BF71E3E18E2}" srcOrd="3" destOrd="0" parTransId="{23EB2B2A-2629-4D94-B69F-40000F280731}" sibTransId="{08DB8DBE-828F-44AD-8DE6-E628E0903291}"/>
    <dgm:cxn modelId="{06A4E2C2-D898-432F-AC36-A2AD42947F48}" srcId="{64FA8C1E-A85E-4A86-8F20-E4B752ADE017}" destId="{0077E694-506D-4C8B-BE6C-E9D90D42E8C5}" srcOrd="7" destOrd="0" parTransId="{14D4D8D6-B059-40F1-89D0-50B4B8151873}" sibTransId="{EB002830-AFB7-48C9-9D07-1C83DEA8C65D}"/>
    <dgm:cxn modelId="{800458C9-9242-4347-962D-B8EDB7F88FDB}" type="presOf" srcId="{5F31A91E-3D5F-4A50-ACE7-60EEE15B3EFD}" destId="{BA12444D-1662-4B44-964F-FBBBF359EE6C}" srcOrd="0" destOrd="5" presId="urn:microsoft.com/office/officeart/2005/8/layout/vList5"/>
    <dgm:cxn modelId="{DA26D5B1-75FC-4B91-93D2-FA3BDEFDBBC7}" srcId="{64FA8C1E-A85E-4A86-8F20-E4B752ADE017}" destId="{5F31A91E-3D5F-4A50-ACE7-60EEE15B3EFD}" srcOrd="5" destOrd="0" parTransId="{857A5800-A866-40E6-9AB0-5C7B345ED1E5}" sibTransId="{4AE7C858-AB9E-459F-8779-103470B1DDAA}"/>
    <dgm:cxn modelId="{F8A6592D-6691-43B8-AB93-D2A03FEB6210}" type="presOf" srcId="{1CDBCD2B-3248-475E-B6DA-19A3EAB51786}" destId="{BA12444D-1662-4B44-964F-FBBBF359EE6C}" srcOrd="0" destOrd="10" presId="urn:microsoft.com/office/officeart/2005/8/layout/vList5"/>
    <dgm:cxn modelId="{6580B33E-4B0D-4C52-93DC-EA06ABAD3EEE}" type="presOf" srcId="{902E504B-E3BA-4664-9351-6D9B9FE150B1}" destId="{BA12444D-1662-4B44-964F-FBBBF359EE6C}" srcOrd="0" destOrd="2" presId="urn:microsoft.com/office/officeart/2005/8/layout/vList5"/>
    <dgm:cxn modelId="{E2222073-9040-4B6A-BEB3-1279E0FF4C15}" srcId="{64FA8C1E-A85E-4A86-8F20-E4B752ADE017}" destId="{926E9869-3A0B-4A07-9DA3-69FF9BE7A5E8}" srcOrd="6" destOrd="0" parTransId="{268DB424-67ED-4CD2-B26C-F30E1FF3956E}" sibTransId="{6A8B0193-DC5A-49D3-9128-18E0C8753176}"/>
    <dgm:cxn modelId="{7A5BA101-EBC8-43E4-989D-D6982710B540}" type="presOf" srcId="{FBC4E7BB-E791-4DE2-8325-8BF71E3E18E2}" destId="{BA12444D-1662-4B44-964F-FBBBF359EE6C}" srcOrd="0" destOrd="3" presId="urn:microsoft.com/office/officeart/2005/8/layout/vList5"/>
    <dgm:cxn modelId="{2947F119-BB00-400D-8A3B-02C1892CAB80}" srcId="{64FA8C1E-A85E-4A86-8F20-E4B752ADE017}" destId="{9D3B5FC7-FDF8-4464-9279-67B4B9DEE1B0}" srcOrd="8" destOrd="0" parTransId="{240F22E8-4A13-4FA6-9B3E-ED08BCDE77F2}" sibTransId="{F45748A1-B6C4-41DD-96C4-642FAFB12766}"/>
    <dgm:cxn modelId="{24B4D004-B988-4A7E-B312-A116477744A9}" srcId="{64FA8C1E-A85E-4A86-8F20-E4B752ADE017}" destId="{1CDBCD2B-3248-475E-B6DA-19A3EAB51786}" srcOrd="10" destOrd="0" parTransId="{449E47FB-26CC-4AA4-BD2C-C26507981EF8}" sibTransId="{72C490A4-0ED4-45F8-AD78-D99E8303272C}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C6A37E03-F89D-4274-BC52-91155056D1DA}" type="presOf" srcId="{64FA8C1E-A85E-4A86-8F20-E4B752ADE017}" destId="{4A3AB400-CDD5-407A-80B3-6838074AF884}" srcOrd="0" destOrd="0" presId="urn:microsoft.com/office/officeart/2005/8/layout/vList5"/>
    <dgm:cxn modelId="{4D651B79-E134-4A5F-9B04-49DB862E64F2}" srcId="{64FA8C1E-A85E-4A86-8F20-E4B752ADE017}" destId="{117A080B-EF1E-40EB-86A8-226854F2CDE8}" srcOrd="1" destOrd="0" parTransId="{3D7BFBF4-6965-4CBB-9CAD-574A7CABB57A}" sibTransId="{777FEF2F-0837-426F-8A0F-26BB83F68F8C}"/>
    <dgm:cxn modelId="{22510DDB-AF62-4C29-A229-6383718903B1}" type="presOf" srcId="{B5F3ED22-EF5F-416F-BFA3-DE01F5F9D78C}" destId="{BA12444D-1662-4B44-964F-FBBBF359EE6C}" srcOrd="0" destOrd="9" presId="urn:microsoft.com/office/officeart/2005/8/layout/vList5"/>
    <dgm:cxn modelId="{9F6C7F07-E9EB-4EA1-AA98-61A53EEA6311}" type="presOf" srcId="{926E9869-3A0B-4A07-9DA3-69FF9BE7A5E8}" destId="{BA12444D-1662-4B44-964F-FBBBF359EE6C}" srcOrd="0" destOrd="6" presId="urn:microsoft.com/office/officeart/2005/8/layout/vList5"/>
    <dgm:cxn modelId="{780788CD-55D3-4CDA-B57D-BA2373BF6A7D}" srcId="{64FA8C1E-A85E-4A86-8F20-E4B752ADE017}" destId="{C276E38C-A715-4654-89E4-FCEAC7FC61F1}" srcOrd="0" destOrd="0" parTransId="{FFF7DD4A-F3DD-40C5-9489-409EDC6632A3}" sibTransId="{B0F807DF-A844-409E-82A2-74E8CB0837AD}"/>
    <dgm:cxn modelId="{8F5968A9-072B-44EA-9B38-842752943FE9}" type="presOf" srcId="{0077E694-506D-4C8B-BE6C-E9D90D42E8C5}" destId="{BA12444D-1662-4B44-964F-FBBBF359EE6C}" srcOrd="0" destOrd="7" presId="urn:microsoft.com/office/officeart/2005/8/layout/vList5"/>
    <dgm:cxn modelId="{E36F17CD-AD64-4EFA-BB8D-6E21C1FF9421}" srcId="{64FA8C1E-A85E-4A86-8F20-E4B752ADE017}" destId="{B5F3ED22-EF5F-416F-BFA3-DE01F5F9D78C}" srcOrd="9" destOrd="0" parTransId="{DF3CFAB6-30E4-4760-B4B1-E95EAA6A5782}" sibTransId="{F20DBB8B-853B-40EA-9096-68CF3FE71F91}"/>
    <dgm:cxn modelId="{0F30E929-36E3-453B-A653-E1295F62B3C4}" type="presOf" srcId="{F801C7B5-2A5D-41BB-B96F-482B0B45830B}" destId="{93BA0308-79FD-4B5C-96F8-84AAE18FC723}" srcOrd="0" destOrd="0" presId="urn:microsoft.com/office/officeart/2005/8/layout/vList5"/>
    <dgm:cxn modelId="{D760CEBF-FDDF-4F88-9C4F-B55EBDEE8454}" type="presOf" srcId="{9D3B5FC7-FDF8-4464-9279-67B4B9DEE1B0}" destId="{BA12444D-1662-4B44-964F-FBBBF359EE6C}" srcOrd="0" destOrd="8" presId="urn:microsoft.com/office/officeart/2005/8/layout/vList5"/>
    <dgm:cxn modelId="{B94D0233-C01F-421F-B01E-8229F68A2398}" srcId="{64FA8C1E-A85E-4A86-8F20-E4B752ADE017}" destId="{902E504B-E3BA-4664-9351-6D9B9FE150B1}" srcOrd="2" destOrd="0" parTransId="{0D407CA0-22CC-44EB-A9D5-71F7F7A20F30}" sibTransId="{2684E216-A687-4CB4-9C72-B7A7235A72CF}"/>
    <dgm:cxn modelId="{9EFEC221-657A-4376-BACE-944A3B376CA0}" type="presOf" srcId="{29B21978-8F2A-4360-ABB9-4C7907CA46A5}" destId="{BA12444D-1662-4B44-964F-FBBBF359EE6C}" srcOrd="0" destOrd="4" presId="urn:microsoft.com/office/officeart/2005/8/layout/vList5"/>
    <dgm:cxn modelId="{FEF844BA-652B-463E-A7D9-9FC74AA8F5AA}" type="presParOf" srcId="{93BA0308-79FD-4B5C-96F8-84AAE18FC723}" destId="{28F61DF2-86E9-412E-A29E-1EA860BBDC94}" srcOrd="0" destOrd="0" presId="urn:microsoft.com/office/officeart/2005/8/layout/vList5"/>
    <dgm:cxn modelId="{B825ECE6-9C7B-4DDB-B314-71B5CCC2317B}" type="presParOf" srcId="{28F61DF2-86E9-412E-A29E-1EA860BBDC94}" destId="{4A3AB400-CDD5-407A-80B3-6838074AF884}" srcOrd="0" destOrd="0" presId="urn:microsoft.com/office/officeart/2005/8/layout/vList5"/>
    <dgm:cxn modelId="{EB3F996F-3306-4A69-B1D8-9F856CE020F0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dirty="0" smtClean="0"/>
            <a:t>Průběh setkání</a:t>
          </a:r>
          <a:endParaRPr lang="cs-CZ" dirty="0"/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 custT="1"/>
      <dgm:spPr/>
      <dgm:t>
        <a:bodyPr/>
        <a:lstStyle/>
        <a:p>
          <a:r>
            <a:rPr lang="cs-CZ" sz="2800" b="1" dirty="0" smtClean="0"/>
            <a:t>4 schůzky</a:t>
          </a:r>
          <a:endParaRPr lang="cs-CZ" sz="2800" dirty="0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A376BA1D-A0F0-4022-942A-537FD59BD676}">
      <dgm:prSet phldrT="[Text]" custT="1"/>
      <dgm:spPr/>
      <dgm:t>
        <a:bodyPr/>
        <a:lstStyle/>
        <a:p>
          <a:r>
            <a:rPr lang="cs-CZ" sz="2800" b="1" dirty="0" smtClean="0"/>
            <a:t>3 zdroje</a:t>
          </a:r>
          <a:endParaRPr lang="cs-CZ" sz="2800" b="1" dirty="0"/>
        </a:p>
      </dgm:t>
    </dgm:pt>
    <dgm:pt modelId="{9803F620-435C-4656-A323-E37FE83EBC48}" type="parTrans" cxnId="{013366EA-45DA-4AA6-872B-EDB34AABE2E4}">
      <dgm:prSet/>
      <dgm:spPr/>
      <dgm:t>
        <a:bodyPr/>
        <a:lstStyle/>
        <a:p>
          <a:endParaRPr lang="cs-CZ"/>
        </a:p>
      </dgm:t>
    </dgm:pt>
    <dgm:pt modelId="{0B3A2AFC-A1D7-444F-9999-8A8B859955F6}" type="sibTrans" cxnId="{013366EA-45DA-4AA6-872B-EDB34AABE2E4}">
      <dgm:prSet/>
      <dgm:spPr/>
      <dgm:t>
        <a:bodyPr/>
        <a:lstStyle/>
        <a:p>
          <a:endParaRPr lang="cs-CZ"/>
        </a:p>
      </dgm:t>
    </dgm:pt>
    <dgm:pt modelId="{46B85A41-E67E-45FD-B6C3-19E222D9D1DA}">
      <dgm:prSet phldrT="[Text]" custT="1"/>
      <dgm:spPr/>
      <dgm:t>
        <a:bodyPr/>
        <a:lstStyle/>
        <a:p>
          <a:r>
            <a:rPr lang="cs-CZ" sz="2800" b="1" dirty="0" smtClean="0"/>
            <a:t>1 výstupní dokument</a:t>
          </a:r>
          <a:endParaRPr lang="cs-CZ" sz="2800" b="1" dirty="0"/>
        </a:p>
      </dgm:t>
    </dgm:pt>
    <dgm:pt modelId="{D633C6CA-FDB1-4F07-9403-7A3E758588D9}" type="parTrans" cxnId="{CD83B2E7-54AF-44BC-B1F0-F9F0D30E3CCE}">
      <dgm:prSet/>
      <dgm:spPr/>
    </dgm:pt>
    <dgm:pt modelId="{6515938A-3608-4E9B-9EBA-FD40560D53BF}" type="sibTrans" cxnId="{CD83B2E7-54AF-44BC-B1F0-F9F0D30E3CCE}">
      <dgm:prSet/>
      <dgm:spPr/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 custLinFactNeighborY="-738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13366EA-45DA-4AA6-872B-EDB34AABE2E4}" srcId="{64FA8C1E-A85E-4A86-8F20-E4B752ADE017}" destId="{A376BA1D-A0F0-4022-942A-537FD59BD676}" srcOrd="1" destOrd="0" parTransId="{9803F620-435C-4656-A323-E37FE83EBC48}" sibTransId="{0B3A2AFC-A1D7-444F-9999-8A8B859955F6}"/>
    <dgm:cxn modelId="{1D245C91-8AAF-4A60-888B-7FFFEC8AA69D}" type="presOf" srcId="{C276E38C-A715-4654-89E4-FCEAC7FC61F1}" destId="{BA12444D-1662-4B44-964F-FBBBF359EE6C}" srcOrd="0" destOrd="0" presId="urn:microsoft.com/office/officeart/2005/8/layout/vList5"/>
    <dgm:cxn modelId="{E2D9B06C-65C1-4201-8B93-AD7119770BD1}" type="presOf" srcId="{F801C7B5-2A5D-41BB-B96F-482B0B45830B}" destId="{93BA0308-79FD-4B5C-96F8-84AAE18FC723}" srcOrd="0" destOrd="0" presId="urn:microsoft.com/office/officeart/2005/8/layout/vList5"/>
    <dgm:cxn modelId="{780788CD-55D3-4CDA-B57D-BA2373BF6A7D}" srcId="{64FA8C1E-A85E-4A86-8F20-E4B752ADE017}" destId="{C276E38C-A715-4654-89E4-FCEAC7FC61F1}" srcOrd="0" destOrd="0" parTransId="{FFF7DD4A-F3DD-40C5-9489-409EDC6632A3}" sibTransId="{B0F807DF-A844-409E-82A2-74E8CB0837AD}"/>
    <dgm:cxn modelId="{A90F41B3-3ED2-4C33-A3B6-D11F096D1B78}" type="presOf" srcId="{A376BA1D-A0F0-4022-942A-537FD59BD676}" destId="{BA12444D-1662-4B44-964F-FBBBF359EE6C}" srcOrd="0" destOrd="1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CD83B2E7-54AF-44BC-B1F0-F9F0D30E3CCE}" srcId="{64FA8C1E-A85E-4A86-8F20-E4B752ADE017}" destId="{46B85A41-E67E-45FD-B6C3-19E222D9D1DA}" srcOrd="2" destOrd="0" parTransId="{D633C6CA-FDB1-4F07-9403-7A3E758588D9}" sibTransId="{6515938A-3608-4E9B-9EBA-FD40560D53BF}"/>
    <dgm:cxn modelId="{44885BB4-2940-4B46-AC1F-EA04A9263FBE}" type="presOf" srcId="{64FA8C1E-A85E-4A86-8F20-E4B752ADE017}" destId="{4A3AB400-CDD5-407A-80B3-6838074AF884}" srcOrd="0" destOrd="0" presId="urn:microsoft.com/office/officeart/2005/8/layout/vList5"/>
    <dgm:cxn modelId="{88C0EE0E-066D-4EFC-A7F6-028244F60E0D}" type="presOf" srcId="{46B85A41-E67E-45FD-B6C3-19E222D9D1DA}" destId="{BA12444D-1662-4B44-964F-FBBBF359EE6C}" srcOrd="0" destOrd="2" presId="urn:microsoft.com/office/officeart/2005/8/layout/vList5"/>
    <dgm:cxn modelId="{4D717608-C8E0-48DD-9739-E15417B33360}" type="presParOf" srcId="{93BA0308-79FD-4B5C-96F8-84AAE18FC723}" destId="{28F61DF2-86E9-412E-A29E-1EA860BBDC94}" srcOrd="0" destOrd="0" presId="urn:microsoft.com/office/officeart/2005/8/layout/vList5"/>
    <dgm:cxn modelId="{2A76107E-E155-4529-B13F-1960163F11FD}" type="presParOf" srcId="{28F61DF2-86E9-412E-A29E-1EA860BBDC94}" destId="{4A3AB400-CDD5-407A-80B3-6838074AF884}" srcOrd="0" destOrd="0" presId="urn:microsoft.com/office/officeart/2005/8/layout/vList5"/>
    <dgm:cxn modelId="{BFC006D7-A0DF-4294-9449-0BE33BCBBE8D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232A6-84CE-4E1A-BDC4-E69AAC025377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713AD3-30CB-442B-AEDA-4592E23A4D1C}">
      <dsp:nvSpPr>
        <dsp:cNvPr id="0" name=""/>
        <dsp:cNvSpPr/>
      </dsp:nvSpPr>
      <dsp:spPr>
        <a:xfrm>
          <a:off x="628203" y="452596"/>
          <a:ext cx="6103838" cy="905192"/>
        </a:xfrm>
        <a:prstGeom prst="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Způsob práce skupiny</a:t>
          </a:r>
          <a:endParaRPr lang="cs-CZ" sz="2800" kern="1200" dirty="0"/>
        </a:p>
      </dsp:txBody>
      <dsp:txXfrm>
        <a:off x="628203" y="452596"/>
        <a:ext cx="6103838" cy="905192"/>
      </dsp:txXfrm>
    </dsp:sp>
    <dsp:sp modelId="{36D5D293-8C89-47BE-B7FB-AB5A20A87343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FF0FC7-0AE8-4F66-B0A3-45FD7BC7CD0C}">
      <dsp:nvSpPr>
        <dsp:cNvPr id="0" name=""/>
        <dsp:cNvSpPr/>
      </dsp:nvSpPr>
      <dsp:spPr>
        <a:xfrm>
          <a:off x="957241" y="1810385"/>
          <a:ext cx="5774800" cy="905192"/>
        </a:xfrm>
        <a:prstGeom prst="rect">
          <a:avLst/>
        </a:prstGeom>
        <a:solidFill>
          <a:schemeClr val="accent4">
            <a:shade val="80000"/>
            <a:hueOff val="379156"/>
            <a:satOff val="-46826"/>
            <a:lumOff val="232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Specifický cíl – Telemedicína/</a:t>
          </a:r>
          <a:r>
            <a:rPr lang="cs-CZ" sz="2800" kern="1200" dirty="0" err="1" smtClean="0"/>
            <a:t>mHealth</a:t>
          </a:r>
          <a:endParaRPr lang="cs-CZ" sz="2800" kern="1200" dirty="0"/>
        </a:p>
      </dsp:txBody>
      <dsp:txXfrm>
        <a:off x="957241" y="1810385"/>
        <a:ext cx="5774800" cy="905192"/>
      </dsp:txXfrm>
    </dsp:sp>
    <dsp:sp modelId="{CF8B7467-10AD-414A-A28B-076D7FAD2FFB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379156"/>
              <a:satOff val="-46826"/>
              <a:lumOff val="232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6DC4C1-4D87-4F54-AF77-7D24F3808F7C}">
      <dsp:nvSpPr>
        <dsp:cNvPr id="0" name=""/>
        <dsp:cNvSpPr/>
      </dsp:nvSpPr>
      <dsp:spPr>
        <a:xfrm>
          <a:off x="628203" y="3168174"/>
          <a:ext cx="6103838" cy="905192"/>
        </a:xfrm>
        <a:prstGeom prst="rect">
          <a:avLst/>
        </a:prstGeom>
        <a:solidFill>
          <a:schemeClr val="accent4">
            <a:shade val="80000"/>
            <a:hueOff val="758313"/>
            <a:satOff val="-93653"/>
            <a:lumOff val="464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kern="1200" dirty="0" smtClean="0"/>
            <a:t>Závěr</a:t>
          </a:r>
          <a:endParaRPr lang="cs-CZ" sz="2800" kern="1200" dirty="0"/>
        </a:p>
      </dsp:txBody>
      <dsp:txXfrm>
        <a:off x="628203" y="3168174"/>
        <a:ext cx="6103838" cy="905192"/>
      </dsp:txXfrm>
    </dsp:sp>
    <dsp:sp modelId="{E2FAB83D-2A6A-406E-A690-E03F8F870087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758313"/>
              <a:satOff val="-93653"/>
              <a:lumOff val="464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3183318" y="28321"/>
          <a:ext cx="3916680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b="1" kern="1200" dirty="0" smtClean="0"/>
            <a:t>Ing. Martin Doležal</a:t>
          </a:r>
          <a:r>
            <a:rPr lang="cs-CZ" sz="1900" kern="1200" dirty="0" smtClean="0"/>
            <a:t> - </a:t>
          </a:r>
          <a:r>
            <a:rPr lang="cs-CZ" sz="1900" b="1" kern="1200" dirty="0" smtClean="0"/>
            <a:t>předseda pracovní skupiny</a:t>
          </a:r>
          <a:r>
            <a:rPr lang="cs-CZ" sz="1900" kern="1200" dirty="0" smtClean="0"/>
            <a:t> 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b="1" kern="1200" dirty="0" smtClean="0"/>
            <a:t>Ing. Jiří Borej - koordinace </a:t>
          </a:r>
          <a:r>
            <a:rPr lang="cs-CZ" sz="1900" b="1" kern="1200" dirty="0" err="1" smtClean="0"/>
            <a:t>NSeZ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Ing. Zdeněk </a:t>
          </a:r>
          <a:r>
            <a:rPr lang="cs-CZ" sz="1900" kern="1200" dirty="0" err="1" smtClean="0"/>
            <a:t>Gütter</a:t>
          </a:r>
          <a:r>
            <a:rPr lang="cs-CZ" sz="1900" kern="1200" dirty="0" smtClean="0"/>
            <a:t>, CSc.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Ing. Tomáš Kubíček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Doc. Ing. Lenka Lhotská, CSc. 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Ing. Lukáš Roubík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Ing. Libor Seidl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Ing. Norbert Schellong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RNDr. Jiří </a:t>
          </a:r>
          <a:r>
            <a:rPr lang="cs-CZ" sz="1900" kern="1200" dirty="0" err="1" smtClean="0"/>
            <a:t>Schlanger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Mgr. Veronika Svěráková</a:t>
          </a:r>
          <a:endParaRPr lang="cs-CZ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Ing. Tomáš Trpišovský, CSc.</a:t>
          </a:r>
          <a:endParaRPr lang="cs-CZ" sz="1900" kern="1200" dirty="0"/>
        </a:p>
      </dsp:txBody>
      <dsp:txXfrm rot="-5400000">
        <a:off x="2722055" y="680782"/>
        <a:ext cx="4648010" cy="3534286"/>
      </dsp:txXfrm>
    </dsp:sp>
    <dsp:sp modelId="{4A3AB400-CDD5-407A-80B3-6838074AF884}">
      <dsp:nvSpPr>
        <dsp:cNvPr id="0" name=""/>
        <dsp:cNvSpPr/>
      </dsp:nvSpPr>
      <dsp:spPr>
        <a:xfrm>
          <a:off x="0" y="0"/>
          <a:ext cx="2722054" cy="48958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500" kern="1200" dirty="0" smtClean="0"/>
            <a:t>Seznam členů PS</a:t>
          </a:r>
          <a:endParaRPr lang="cs-CZ" sz="4500" kern="1200" dirty="0"/>
        </a:p>
      </dsp:txBody>
      <dsp:txXfrm>
        <a:off x="132880" y="132880"/>
        <a:ext cx="2456294" cy="46300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3183318" y="28321"/>
          <a:ext cx="3916680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800" b="1" kern="1200" dirty="0" smtClean="0"/>
            <a:t>4 schůzky</a:t>
          </a:r>
          <a:endParaRPr lang="cs-CZ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800" b="1" kern="1200" dirty="0" smtClean="0"/>
            <a:t>3 zdroje</a:t>
          </a:r>
          <a:endParaRPr lang="cs-CZ" sz="2800" b="1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800" b="1" kern="1200" dirty="0" smtClean="0"/>
            <a:t>1 výstupní dokument</a:t>
          </a:r>
          <a:endParaRPr lang="cs-CZ" sz="2800" b="1" kern="1200" dirty="0"/>
        </a:p>
      </dsp:txBody>
      <dsp:txXfrm rot="-5400000">
        <a:off x="2722055" y="680782"/>
        <a:ext cx="4648010" cy="3534286"/>
      </dsp:txXfrm>
    </dsp:sp>
    <dsp:sp modelId="{4A3AB400-CDD5-407A-80B3-6838074AF884}">
      <dsp:nvSpPr>
        <dsp:cNvPr id="0" name=""/>
        <dsp:cNvSpPr/>
      </dsp:nvSpPr>
      <dsp:spPr>
        <a:xfrm>
          <a:off x="0" y="0"/>
          <a:ext cx="2722054" cy="48958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000" kern="1200" dirty="0" smtClean="0"/>
            <a:t>Průběh setkání</a:t>
          </a:r>
          <a:endParaRPr lang="cs-CZ" sz="5000" kern="1200" dirty="0"/>
        </a:p>
      </dsp:txBody>
      <dsp:txXfrm>
        <a:off x="132880" y="132880"/>
        <a:ext cx="2456294" cy="4630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4A886-84D5-457D-A573-039ACD9F10ED}" type="datetimeFigureOut">
              <a:rPr lang="cs-CZ" smtClean="0"/>
              <a:t>7.7.2016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F0F1C-FDAD-4424-BE3E-58DF764CAD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555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>
              <a:latin typeface="Times New Roman" charset="0"/>
              <a:ea typeface="ＭＳ Ｐゴシック" charset="0"/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D9AB6367-1C94-41C6-A352-9CE80C0937B0}" type="slidenum">
              <a:rPr lang="cs-CZ" altLang="cs-CZ" sz="1200" smtClean="0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defRPr/>
              </a:pPr>
              <a:t>1</a:t>
            </a:fld>
            <a:endParaRPr lang="cs-CZ" altLang="cs-CZ" sz="1200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>
              <a:latin typeface="Times New Roman" charset="0"/>
              <a:ea typeface="ＭＳ Ｐゴシック" charset="0"/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C8F2D9ED-27D1-4AD5-9745-F539C3122D66}" type="slidenum">
              <a:rPr lang="cs-CZ" altLang="cs-CZ" sz="1200" smtClean="0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defRPr/>
              </a:pPr>
              <a:t>17</a:t>
            </a:fld>
            <a:endParaRPr lang="cs-CZ" altLang="cs-CZ" sz="1200" smtClean="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EEA88EF-7A24-4513-9775-D44C4816AC2D}" type="slidenum">
              <a:rPr lang="cs-CZ" altLang="cs-CZ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82935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3CE85-72A6-4416-ABED-ACD0C3D8F4F5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09660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8B1DB-7259-496B-8285-54168D2B6C2E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7338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AD8AD-5305-421B-98AB-91BED612475F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29031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E1E7A07-9265-46CB-AD95-16D4366BA281}" type="slidenum">
              <a:rPr lang="cs-CZ" altLang="cs-CZ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939582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7B558-DB85-4315-9727-3D1ABED8BAEF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83196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AFEC9-9330-406D-BBCE-1A3172845601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26208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A943C-9B88-4FAE-B73B-46ABE40468E8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33727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F3535-4D70-4EBB-A03D-5806275A7792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0071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DC53E-78A9-4B8B-8E48-171CD589D98F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25244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C16CB-77D4-4F68-A2C2-115B8BCF76B6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5238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35ABE-350C-4F4D-B02F-189F00112405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69093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EE75F-61AA-4EB9-83A8-118A218ED748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09960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33D5E-B88E-4AAD-A383-0F756DF3273C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21178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274A1-730D-4285-9615-708F1A719197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424180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18DF4-8DD5-48DC-A4D1-2AB6A1F3F566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95550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D4D8D-2BD9-48AE-AB3C-BB9CF8C9F79F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65573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9BEF4-91F6-4DF7-9BB8-EA3CDDCC0E7A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7714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9755-98FA-4251-A982-45A796901C12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05376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3F2EA-4EC3-4272-B991-3AE0101B0AA3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82736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6D081-E59B-449F-BA2D-184A74212823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16300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16A3-21F9-40BF-A7FA-8402E499BFA9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19271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95463-5409-4D3C-B700-42567DF646DA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41901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95F3D-365F-4366-8E14-FA3D9747F03D}" type="slidenum">
              <a:rPr lang="cs-CZ" altLang="cs-CZ">
                <a:solidFill>
                  <a:srgbClr val="003D61"/>
                </a:solidFill>
              </a:rPr>
              <a:pPr>
                <a:defRPr/>
              </a:pPr>
              <a:t>‹#›</a:t>
            </a:fld>
            <a:endParaRPr lang="cs-CZ" altLang="cs-CZ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39117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z="1800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</a:t>
            </a:r>
            <a:r>
              <a:rPr lang="en-US" altLang="cs-CZ" smtClean="0"/>
              <a:t> </a:t>
            </a: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2A9D5B-E5F5-4763-89A4-D08056AE6BA7}" type="slidenum">
              <a:rPr lang="cs-CZ" altLang="cs-CZ">
                <a:solidFill>
                  <a:srgbClr val="003D61"/>
                </a:solidFill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 altLang="cs-CZ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249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z="1800" smtClean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</a:t>
            </a:r>
            <a:r>
              <a:rPr lang="en-US" altLang="cs-CZ" smtClean="0"/>
              <a:t> </a:t>
            </a: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 altLang="cs-CZ">
              <a:solidFill>
                <a:srgbClr val="003D61"/>
              </a:solidFill>
            </a:endParaRPr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3956C4-41A0-4DF0-A633-C5CC8995C4A8}" type="slidenum">
              <a:rPr lang="cs-CZ" altLang="cs-CZ">
                <a:solidFill>
                  <a:srgbClr val="003D61"/>
                </a:solidFill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 altLang="cs-CZ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cs-CZ" altLang="cs-CZ" smtClean="0">
              <a:solidFill>
                <a:srgbClr val="003D61"/>
              </a:solidFill>
              <a:ea typeface="MS PGothic" pitchFamily="34" charset="-128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946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349500"/>
            <a:ext cx="7632700" cy="218916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4800" dirty="0" smtClean="0"/>
              <a:t>Pracovní skupina Telemedicína a </a:t>
            </a:r>
            <a:r>
              <a:rPr lang="cs-CZ" altLang="cs-CZ" sz="4800" dirty="0" err="1" smtClean="0"/>
              <a:t>mHealth</a:t>
            </a:r>
            <a:r>
              <a:rPr lang="cs-CZ" altLang="cs-CZ" sz="4000" dirty="0" smtClean="0"/>
              <a:t/>
            </a:r>
            <a:br>
              <a:rPr lang="cs-CZ" altLang="cs-CZ" sz="4000" dirty="0" smtClean="0"/>
            </a:br>
            <a:endParaRPr lang="en-GB" altLang="cs-CZ" sz="2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4293493"/>
            <a:ext cx="7272337" cy="1079723"/>
          </a:xfrm>
        </p:spPr>
        <p:txBody>
          <a:bodyPr/>
          <a:lstStyle/>
          <a:p>
            <a:pPr marL="0" indent="0" algn="ctr" eaLnBrk="1" hangingPunct="1">
              <a:defRPr/>
            </a:pPr>
            <a:r>
              <a:rPr lang="cs-CZ" altLang="cs-CZ" sz="2400" dirty="0" smtClean="0"/>
              <a:t>Ing. Martin DOLEŽAL</a:t>
            </a:r>
          </a:p>
          <a:p>
            <a:pPr marL="0" indent="0" algn="ctr" eaLnBrk="1" hangingPunct="1">
              <a:defRPr/>
            </a:pPr>
            <a:r>
              <a:rPr lang="cs-CZ" sz="2400" dirty="0" smtClean="0"/>
              <a:t>předseda pracovní </a:t>
            </a:r>
            <a:r>
              <a:rPr lang="cs-CZ" sz="2400" dirty="0" smtClean="0"/>
              <a:t>skupiny</a:t>
            </a:r>
            <a:endParaRPr lang="cs-CZ" altLang="cs-CZ" sz="24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56047" y="5661248"/>
            <a:ext cx="7272337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600" b="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000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5093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cs-CZ" sz="2000" kern="0" dirty="0" err="1" smtClean="0"/>
              <a:t>NSeZ</a:t>
            </a:r>
            <a:r>
              <a:rPr lang="cs-CZ" sz="2000" kern="0" dirty="0" smtClean="0"/>
              <a:t> – neveřejná prezentace</a:t>
            </a:r>
          </a:p>
          <a:p>
            <a:pPr>
              <a:defRPr/>
            </a:pPr>
            <a:r>
              <a:rPr lang="cs-CZ" sz="2000" kern="0" dirty="0" smtClean="0"/>
              <a:t>Emauzy, 16.6.2016</a:t>
            </a:r>
            <a:endParaRPr lang="cs-CZ" altLang="cs-CZ" sz="2000" kern="0" dirty="0" smtClean="0"/>
          </a:p>
        </p:txBody>
      </p:sp>
    </p:spTree>
    <p:extLst>
      <p:ext uri="{BB962C8B-B14F-4D97-AF65-F5344CB8AC3E}">
        <p14:creationId xmlns:p14="http://schemas.microsoft.com/office/powerpoint/2010/main" val="2158509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522288" y="0"/>
            <a:ext cx="7559675" cy="1052513"/>
          </a:xfrm>
        </p:spPr>
        <p:txBody>
          <a:bodyPr/>
          <a:lstStyle/>
          <a:p>
            <a:pPr>
              <a:defRPr/>
            </a:pPr>
            <a:r>
              <a:rPr lang="cs-CZ" altLang="cs-CZ" sz="2800" dirty="0"/>
              <a:t>3</a:t>
            </a:r>
            <a:r>
              <a:rPr lang="cs-CZ" altLang="cs-CZ" sz="2800" dirty="0" smtClean="0"/>
              <a:t>. zdroj</a:t>
            </a:r>
            <a:r>
              <a:rPr lang="cs-CZ" altLang="cs-CZ" sz="2800" dirty="0"/>
              <a:t>: </a:t>
            </a:r>
            <a:r>
              <a:rPr lang="pl-PL" altLang="cs-CZ" sz="2800" dirty="0"/>
              <a:t>Telemedicína a jak ji rozvíjet v ČR</a:t>
            </a:r>
            <a:endParaRPr lang="cs-CZ" altLang="cs-CZ" sz="2800" dirty="0" smtClean="0"/>
          </a:p>
        </p:txBody>
      </p:sp>
      <p:sp>
        <p:nvSpPr>
          <p:cNvPr id="97284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1620355-B3E3-44F0-88B1-45AB6DDC11FE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97285" name="Obdélník 5"/>
          <p:cNvSpPr>
            <a:spLocks noChangeArrowheads="1"/>
          </p:cNvSpPr>
          <p:nvPr/>
        </p:nvSpPr>
        <p:spPr bwMode="auto">
          <a:xfrm>
            <a:off x="827088" y="1700808"/>
            <a:ext cx="7993062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Fond rozvoje pro větší poskytovatele ZP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(později možná i pro malé PP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),</a:t>
            </a:r>
            <a:endParaRPr lang="cs-CZ" altLang="cs-CZ" sz="1800" b="0" dirty="0">
              <a:solidFill>
                <a:srgbClr val="002060"/>
              </a:solidFill>
              <a:latin typeface="+mj-lt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Určeno pro zajištění technické infrastruktury (systémy), vybrané přístroje (videokonference), integrace s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Elektronickým zdravotním záznamem 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(EZZ)  apod.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Granty pro odborné společnosti (vypracovat R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egistrační listy zdravotních 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výkonů)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VZP seznam výkonů:  Úhrady za výkony dle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Registračních listů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; výkon zahrnuje čas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zdravotnických pracovníků, 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amortizaci všech přístrojů pro pacienta (pokud není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spolufinancování), telekomunikační poplatky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, 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technickou podporu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; případ od případu, nelze generalizovat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VZP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kód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: Příspěvky na vybrané TM přístroje pro pacienta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VZP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kód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: spotřební materiál (rozšíření, revize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současných 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podmínek)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Zvláštní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kód 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pro případ dodavatelského poskytování služeb TM externím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dodavatelem 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(umožňuje poskytovateli platit za služby přímo jinému subjektu (odvozeno od </a:t>
            </a:r>
            <a:r>
              <a:rPr lang="cs-CZ" altLang="cs-CZ" sz="1800" b="0" dirty="0" smtClean="0">
                <a:solidFill>
                  <a:srgbClr val="002060"/>
                </a:solidFill>
                <a:latin typeface="+mj-lt"/>
              </a:rPr>
              <a:t>kódu </a:t>
            </a: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výkonu, avšak včetně systému a časové hledisko).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1800" b="0" dirty="0">
                <a:solidFill>
                  <a:srgbClr val="002060"/>
                </a:solidFill>
                <a:latin typeface="+mj-lt"/>
              </a:rPr>
              <a:t>Vše výše bude regulováno, zdůvodněno efekty, přínosy;  podléhá připomínkovému řízení atd. </a:t>
            </a:r>
          </a:p>
        </p:txBody>
      </p:sp>
      <p:sp>
        <p:nvSpPr>
          <p:cNvPr id="97286" name="TextovéPole 6"/>
          <p:cNvSpPr txBox="1">
            <a:spLocks noChangeArrowheads="1"/>
          </p:cNvSpPr>
          <p:nvPr/>
        </p:nvSpPr>
        <p:spPr bwMode="auto">
          <a:xfrm>
            <a:off x="827088" y="1341438"/>
            <a:ext cx="12461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2400" dirty="0">
                <a:solidFill>
                  <a:srgbClr val="003D61"/>
                </a:solidFill>
                <a:latin typeface="+mj-lt"/>
              </a:rPr>
              <a:t>Úhrady</a:t>
            </a:r>
          </a:p>
        </p:txBody>
      </p:sp>
    </p:spTree>
    <p:extLst>
      <p:ext uri="{BB962C8B-B14F-4D97-AF65-F5344CB8AC3E}">
        <p14:creationId xmlns:p14="http://schemas.microsoft.com/office/powerpoint/2010/main" val="31394406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522288" y="0"/>
            <a:ext cx="7559675" cy="1052513"/>
          </a:xfrm>
        </p:spPr>
        <p:txBody>
          <a:bodyPr/>
          <a:lstStyle/>
          <a:p>
            <a:pPr>
              <a:defRPr/>
            </a:pPr>
            <a:r>
              <a:rPr lang="cs-CZ" altLang="cs-CZ" sz="2800" dirty="0"/>
              <a:t>3</a:t>
            </a:r>
            <a:r>
              <a:rPr lang="cs-CZ" altLang="cs-CZ" sz="2800" dirty="0" smtClean="0"/>
              <a:t>. zdroj</a:t>
            </a:r>
            <a:r>
              <a:rPr lang="cs-CZ" altLang="cs-CZ" sz="2800" dirty="0"/>
              <a:t>: </a:t>
            </a:r>
            <a:r>
              <a:rPr lang="pl-PL" altLang="cs-CZ" sz="2800" dirty="0"/>
              <a:t>Telemedicína a jak ji rozvíjet v ČR</a:t>
            </a:r>
            <a:endParaRPr lang="cs-CZ" altLang="cs-CZ" sz="2800" dirty="0" smtClean="0"/>
          </a:p>
        </p:txBody>
      </p:sp>
      <p:pic>
        <p:nvPicPr>
          <p:cNvPr id="9830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8308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F68E7F1-C98F-4001-9781-1942E48AB87A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98309" name="TextovéPole 6"/>
          <p:cNvSpPr txBox="1">
            <a:spLocks noChangeArrowheads="1"/>
          </p:cNvSpPr>
          <p:nvPr/>
        </p:nvSpPr>
        <p:spPr bwMode="auto">
          <a:xfrm>
            <a:off x="827088" y="1341438"/>
            <a:ext cx="32242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cs-CZ" altLang="cs-CZ" sz="2400" dirty="0">
                <a:solidFill>
                  <a:srgbClr val="003D61"/>
                </a:solidFill>
                <a:latin typeface="+mj-lt"/>
              </a:rPr>
              <a:t>Technické standardy</a:t>
            </a:r>
          </a:p>
        </p:txBody>
      </p:sp>
      <p:sp>
        <p:nvSpPr>
          <p:cNvPr id="98310" name="Zástupný symbol pro obsah 2"/>
          <p:cNvSpPr txBox="1">
            <a:spLocks/>
          </p:cNvSpPr>
          <p:nvPr/>
        </p:nvSpPr>
        <p:spPr bwMode="auto">
          <a:xfrm>
            <a:off x="457200" y="2060575"/>
            <a:ext cx="8229600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fontAlgn="base" hangingPunct="1">
              <a:spcAft>
                <a:spcPct val="0"/>
              </a:spcAft>
              <a:buFont typeface="Arial" charset="0"/>
              <a:buChar char="•"/>
            </a:pPr>
            <a:r>
              <a:rPr lang="cs-CZ" altLang="cs-CZ" b="0" dirty="0">
                <a:solidFill>
                  <a:srgbClr val="002060"/>
                </a:solidFill>
                <a:latin typeface="+mj-lt"/>
              </a:rPr>
              <a:t>Skupina 1: firemní protokoly, obecné odborné aktivity k sjednocení, ale obtížné, většinou </a:t>
            </a:r>
            <a:r>
              <a:rPr lang="cs-CZ" altLang="cs-CZ" b="0" dirty="0" smtClean="0">
                <a:solidFill>
                  <a:srgbClr val="002060"/>
                </a:solidFill>
                <a:latin typeface="+mj-lt"/>
              </a:rPr>
              <a:t>zahraniční </a:t>
            </a:r>
            <a:r>
              <a:rPr lang="cs-CZ" altLang="cs-CZ" b="0" dirty="0">
                <a:solidFill>
                  <a:srgbClr val="002060"/>
                </a:solidFill>
                <a:latin typeface="+mj-lt"/>
              </a:rPr>
              <a:t>výrobci</a:t>
            </a:r>
          </a:p>
          <a:p>
            <a:pPr eaLnBrk="1" fontAlgn="base" hangingPunct="1">
              <a:spcAft>
                <a:spcPct val="0"/>
              </a:spcAft>
              <a:buFont typeface="Arial" charset="0"/>
              <a:buChar char="•"/>
            </a:pPr>
            <a:r>
              <a:rPr lang="cs-CZ" altLang="cs-CZ" b="0" dirty="0">
                <a:solidFill>
                  <a:srgbClr val="002060"/>
                </a:solidFill>
                <a:latin typeface="+mj-lt"/>
              </a:rPr>
              <a:t>Skupina 2:  Citlivé podmiňování hrazených úkonů pouze na standardizovaných řešení, např. podle IEEE, návrh standardu pro </a:t>
            </a:r>
            <a:r>
              <a:rPr lang="cs-CZ" altLang="cs-CZ" b="0" dirty="0" smtClean="0">
                <a:solidFill>
                  <a:srgbClr val="002060"/>
                </a:solidFill>
                <a:latin typeface="+mj-lt"/>
              </a:rPr>
              <a:t>videokonference </a:t>
            </a:r>
            <a:r>
              <a:rPr lang="cs-CZ" altLang="cs-CZ" b="0" dirty="0">
                <a:solidFill>
                  <a:srgbClr val="002060"/>
                </a:solidFill>
                <a:latin typeface="+mj-lt"/>
              </a:rPr>
              <a:t>(vč. HW, rozlišení, konektivita). Citlivé proto, aby se norma nestala hlavní barierou rozvoje, i s pohledu životnosti TM systému</a:t>
            </a:r>
          </a:p>
          <a:p>
            <a:pPr eaLnBrk="1" fontAlgn="base" hangingPunct="1">
              <a:spcAft>
                <a:spcPct val="0"/>
              </a:spcAft>
              <a:buFont typeface="Arial" charset="0"/>
              <a:buChar char="•"/>
            </a:pPr>
            <a:r>
              <a:rPr lang="cs-CZ" altLang="cs-CZ" b="0" dirty="0">
                <a:solidFill>
                  <a:srgbClr val="002060"/>
                </a:solidFill>
                <a:latin typeface="+mj-lt"/>
              </a:rPr>
              <a:t>Skupina 3:  doporučené standardy, pokud možno   </a:t>
            </a:r>
          </a:p>
          <a:p>
            <a:pPr eaLnBrk="1" fontAlgn="base" hangingPunct="1">
              <a:spcAft>
                <a:spcPct val="0"/>
              </a:spcAft>
              <a:buFont typeface="Arial" charset="0"/>
              <a:buChar char="•"/>
            </a:pPr>
            <a:r>
              <a:rPr lang="cs-CZ" altLang="cs-CZ" b="0" dirty="0">
                <a:solidFill>
                  <a:srgbClr val="002060"/>
                </a:solidFill>
                <a:latin typeface="+mj-lt"/>
              </a:rPr>
              <a:t>Skupina 4: v případě úhrad viz skupina 2, jinak jen doporučené standardy, u mnoha řešení bez norem</a:t>
            </a:r>
          </a:p>
          <a:p>
            <a:pPr eaLnBrk="1" fontAlgn="base" hangingPunct="1">
              <a:spcAft>
                <a:spcPct val="0"/>
              </a:spcAft>
              <a:buFont typeface="Arial" charset="0"/>
              <a:buChar char="•"/>
            </a:pPr>
            <a:r>
              <a:rPr lang="cs-CZ" altLang="cs-CZ" b="0" dirty="0">
                <a:solidFill>
                  <a:srgbClr val="002060"/>
                </a:solidFill>
                <a:latin typeface="+mj-lt"/>
              </a:rPr>
              <a:t>Společné: rozhraní k EZZ dle přijatého </a:t>
            </a:r>
            <a:r>
              <a:rPr lang="cs-CZ" altLang="cs-CZ" b="0" dirty="0" smtClean="0">
                <a:solidFill>
                  <a:srgbClr val="002060"/>
                </a:solidFill>
                <a:latin typeface="+mj-lt"/>
              </a:rPr>
              <a:t>standardu</a:t>
            </a:r>
            <a:endParaRPr lang="cs-CZ" altLang="cs-CZ" b="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126621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522288" y="0"/>
            <a:ext cx="7559675" cy="1052513"/>
          </a:xfrm>
        </p:spPr>
        <p:txBody>
          <a:bodyPr/>
          <a:lstStyle/>
          <a:p>
            <a:pPr>
              <a:defRPr/>
            </a:pPr>
            <a:r>
              <a:rPr lang="cs-CZ" altLang="cs-CZ" sz="2800" dirty="0" smtClean="0"/>
              <a:t>Výstupní dokument: </a:t>
            </a:r>
            <a:br>
              <a:rPr lang="cs-CZ" altLang="cs-CZ" sz="2800" dirty="0" smtClean="0"/>
            </a:br>
            <a:r>
              <a:rPr lang="cs-CZ" altLang="cs-CZ" sz="2800" dirty="0" smtClean="0"/>
              <a:t>Telemedicína a </a:t>
            </a:r>
            <a:r>
              <a:rPr lang="cs-CZ" altLang="cs-CZ" sz="2800" dirty="0" err="1" smtClean="0"/>
              <a:t>mHealth</a:t>
            </a:r>
            <a:endParaRPr lang="cs-CZ" altLang="cs-CZ" sz="2800" dirty="0" smtClean="0"/>
          </a:p>
        </p:txBody>
      </p:sp>
      <p:pic>
        <p:nvPicPr>
          <p:cNvPr id="993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2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C49C973E-2073-4A42-91B0-36C1EEE8FF42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99333" name="Zástupný symbol pro obsah 2"/>
          <p:cNvSpPr txBox="1">
            <a:spLocks/>
          </p:cNvSpPr>
          <p:nvPr/>
        </p:nvSpPr>
        <p:spPr bwMode="auto">
          <a:xfrm>
            <a:off x="519113" y="1341438"/>
            <a:ext cx="8229600" cy="4607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algn="just" eaLnBrk="1" fontAlgn="base" hangingPunct="1"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cs-CZ" altLang="cs-CZ" sz="2400" dirty="0">
                <a:solidFill>
                  <a:srgbClr val="002060"/>
                </a:solidFill>
                <a:latin typeface="+mj-lt"/>
                <a:ea typeface="MS Mincho" pitchFamily="49" charset="-128"/>
                <a:cs typeface="Times New Roman" pitchFamily="18" charset="0"/>
              </a:rPr>
              <a:t>C Výstupy</a:t>
            </a:r>
            <a:endParaRPr lang="cs-CZ" altLang="cs-CZ" sz="2400" b="0" dirty="0">
              <a:solidFill>
                <a:srgbClr val="002060"/>
              </a:solidFill>
              <a:latin typeface="+mj-lt"/>
              <a:ea typeface="MS Mincho" pitchFamily="49" charset="-128"/>
              <a:cs typeface="Times New Roman" pitchFamily="18" charset="0"/>
            </a:endParaRPr>
          </a:p>
          <a:p>
            <a:pPr eaLnBrk="1" fontAlgn="base" hangingPunct="1">
              <a:spcAft>
                <a:spcPct val="0"/>
              </a:spcAft>
              <a:buFont typeface="Arial" charset="0"/>
              <a:buNone/>
            </a:pPr>
            <a:r>
              <a:rPr lang="cs-CZ" altLang="cs-CZ" sz="2400" b="0" dirty="0">
                <a:solidFill>
                  <a:srgbClr val="002060"/>
                </a:solidFill>
                <a:latin typeface="+mj-lt"/>
                <a:ea typeface="MS Mincho" pitchFamily="49" charset="-128"/>
                <a:cs typeface="Arial" charset="0"/>
              </a:rPr>
              <a:t>Zajištění podmínek pro uplatnění </a:t>
            </a:r>
            <a:r>
              <a:rPr lang="cs-CZ" altLang="cs-CZ" sz="2400" b="0" dirty="0" err="1">
                <a:solidFill>
                  <a:srgbClr val="002060"/>
                </a:solidFill>
                <a:latin typeface="+mj-lt"/>
                <a:ea typeface="MS Mincho" pitchFamily="49" charset="-128"/>
                <a:cs typeface="Arial" charset="0"/>
              </a:rPr>
              <a:t>telemedicínských</a:t>
            </a:r>
            <a:r>
              <a:rPr lang="cs-CZ" altLang="cs-CZ" sz="2400" b="0" dirty="0">
                <a:solidFill>
                  <a:srgbClr val="002060"/>
                </a:solidFill>
                <a:latin typeface="+mj-lt"/>
                <a:ea typeface="MS Mincho" pitchFamily="49" charset="-128"/>
                <a:cs typeface="Arial" charset="0"/>
              </a:rPr>
              <a:t> řešení </a:t>
            </a:r>
            <a:endParaRPr lang="cs-CZ" altLang="cs-CZ" sz="2400" b="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eaLnBrk="1" fontAlgn="base" hangingPunct="1">
              <a:spcAft>
                <a:spcPct val="0"/>
              </a:spcAft>
              <a:buFont typeface="Arial" charset="0"/>
              <a:buNone/>
            </a:pPr>
            <a:r>
              <a:rPr lang="cs-CZ" altLang="cs-CZ" sz="2400" b="0" dirty="0">
                <a:solidFill>
                  <a:srgbClr val="002060"/>
                </a:solidFill>
                <a:latin typeface="+mj-lt"/>
                <a:ea typeface="MS Mincho" pitchFamily="49" charset="-128"/>
              </a:rPr>
              <a:t>Přínosy z uplatnění </a:t>
            </a:r>
            <a:r>
              <a:rPr lang="cs-CZ" altLang="cs-CZ" sz="2400" b="0" dirty="0" err="1">
                <a:solidFill>
                  <a:srgbClr val="002060"/>
                </a:solidFill>
                <a:latin typeface="+mj-lt"/>
                <a:ea typeface="MS Mincho" pitchFamily="49" charset="-128"/>
              </a:rPr>
              <a:t>telemedicínských</a:t>
            </a:r>
            <a:r>
              <a:rPr lang="cs-CZ" altLang="cs-CZ" sz="2400" b="0" dirty="0">
                <a:solidFill>
                  <a:srgbClr val="002060"/>
                </a:solidFill>
                <a:latin typeface="+mj-lt"/>
                <a:ea typeface="MS Mincho" pitchFamily="49" charset="-128"/>
              </a:rPr>
              <a:t> </a:t>
            </a:r>
            <a:r>
              <a:rPr lang="cs-CZ" altLang="cs-CZ" sz="2400" b="0" dirty="0" smtClean="0">
                <a:solidFill>
                  <a:srgbClr val="002060"/>
                </a:solidFill>
                <a:latin typeface="+mj-lt"/>
                <a:ea typeface="MS Mincho" pitchFamily="49" charset="-128"/>
              </a:rPr>
              <a:t>řešení</a:t>
            </a:r>
          </a:p>
          <a:p>
            <a:pPr eaLnBrk="1" fontAlgn="base" hangingPunct="1">
              <a:spcAft>
                <a:spcPct val="0"/>
              </a:spcAft>
              <a:buFont typeface="Arial" charset="0"/>
              <a:buNone/>
            </a:pPr>
            <a:endParaRPr lang="cs-CZ" altLang="cs-CZ" sz="2400" b="0" dirty="0" smtClean="0">
              <a:solidFill>
                <a:srgbClr val="002060"/>
              </a:solidFill>
              <a:latin typeface="+mj-lt"/>
              <a:ea typeface="MS Mincho" pitchFamily="49" charset="-128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 sz="2400" dirty="0">
                <a:solidFill>
                  <a:srgbClr val="003352"/>
                </a:solidFill>
                <a:latin typeface="+mj-lt"/>
              </a:rPr>
              <a:t>D Indikátory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b="0" dirty="0" smtClean="0">
                <a:solidFill>
                  <a:srgbClr val="003352"/>
                </a:solidFill>
                <a:latin typeface="+mj-lt"/>
              </a:rPr>
              <a:t>Počet </a:t>
            </a:r>
            <a:r>
              <a:rPr lang="cs-CZ" sz="2400" b="0" dirty="0">
                <a:solidFill>
                  <a:srgbClr val="003352"/>
                </a:solidFill>
                <a:latin typeface="+mj-lt"/>
              </a:rPr>
              <a:t>definovaných úhradových mechanizmů, umožňujících uplatnění postupů telemedicíny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b="0" dirty="0" smtClean="0">
                <a:solidFill>
                  <a:srgbClr val="003352"/>
                </a:solidFill>
                <a:latin typeface="+mj-lt"/>
              </a:rPr>
              <a:t>Počet </a:t>
            </a:r>
            <a:r>
              <a:rPr lang="cs-CZ" sz="2400" b="0" dirty="0">
                <a:solidFill>
                  <a:srgbClr val="003352"/>
                </a:solidFill>
                <a:latin typeface="+mj-lt"/>
              </a:rPr>
              <a:t>dílčích projektů, ověřujících aplikaci zásad HTA u </a:t>
            </a:r>
            <a:r>
              <a:rPr lang="cs-CZ" sz="2400" b="0" dirty="0" err="1">
                <a:solidFill>
                  <a:srgbClr val="003352"/>
                </a:solidFill>
                <a:latin typeface="+mj-lt"/>
              </a:rPr>
              <a:t>telemedicínských</a:t>
            </a:r>
            <a:r>
              <a:rPr lang="cs-CZ" sz="2400" b="0" dirty="0">
                <a:solidFill>
                  <a:srgbClr val="003352"/>
                </a:solidFill>
                <a:latin typeface="+mj-lt"/>
              </a:rPr>
              <a:t> řešení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b="0" dirty="0" smtClean="0">
                <a:solidFill>
                  <a:srgbClr val="003352"/>
                </a:solidFill>
                <a:latin typeface="+mj-lt"/>
              </a:rPr>
              <a:t>Počet </a:t>
            </a:r>
            <a:r>
              <a:rPr lang="cs-CZ" sz="2400" b="0" dirty="0">
                <a:solidFill>
                  <a:srgbClr val="003352"/>
                </a:solidFill>
                <a:latin typeface="+mj-lt"/>
              </a:rPr>
              <a:t>klinických informačních systémů, zapojujících </a:t>
            </a:r>
            <a:r>
              <a:rPr lang="cs-CZ" sz="2400" b="0" dirty="0" err="1">
                <a:solidFill>
                  <a:srgbClr val="003352"/>
                </a:solidFill>
                <a:latin typeface="+mj-lt"/>
              </a:rPr>
              <a:t>telemedicínská</a:t>
            </a:r>
            <a:r>
              <a:rPr lang="cs-CZ" sz="2400" b="0" dirty="0">
                <a:solidFill>
                  <a:srgbClr val="003352"/>
                </a:solidFill>
                <a:latin typeface="+mj-lt"/>
              </a:rPr>
              <a:t> řešení do </a:t>
            </a:r>
            <a:r>
              <a:rPr lang="cs-CZ" sz="2400" b="0" dirty="0" smtClean="0">
                <a:solidFill>
                  <a:srgbClr val="003352"/>
                </a:solidFill>
                <a:latin typeface="+mj-lt"/>
              </a:rPr>
              <a:t>aplikace</a:t>
            </a:r>
            <a:endParaRPr lang="cs-CZ" altLang="cs-CZ" sz="2400" b="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eaLnBrk="1" fontAlgn="base" hangingPunct="1">
              <a:spcAft>
                <a:spcPct val="0"/>
              </a:spcAft>
              <a:buFont typeface="Arial" charset="0"/>
              <a:buNone/>
            </a:pPr>
            <a:endParaRPr lang="cs-CZ" altLang="cs-CZ" sz="3200" b="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3334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522288" y="0"/>
            <a:ext cx="7559675" cy="1052513"/>
          </a:xfrm>
        </p:spPr>
        <p:txBody>
          <a:bodyPr/>
          <a:lstStyle/>
          <a:p>
            <a:pPr>
              <a:defRPr/>
            </a:pPr>
            <a:r>
              <a:rPr lang="cs-CZ" altLang="cs-CZ" sz="2800" dirty="0" smtClean="0"/>
              <a:t>Definice technického a organizačního rámce telemedicíny a </a:t>
            </a:r>
            <a:r>
              <a:rPr lang="cs-CZ" altLang="cs-CZ" sz="2800" dirty="0" err="1" smtClean="0"/>
              <a:t>mHealth</a:t>
            </a:r>
            <a:endParaRPr lang="cs-CZ" altLang="cs-CZ" sz="2800" dirty="0" smtClean="0"/>
          </a:p>
        </p:txBody>
      </p:sp>
      <p:pic>
        <p:nvPicPr>
          <p:cNvPr id="1003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6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ED2E351-6A6A-4E84-B747-5FE657EEB31D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19113" y="1341438"/>
            <a:ext cx="8229600" cy="4543425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cs-CZ" sz="2600" b="1" dirty="0">
                <a:solidFill>
                  <a:srgbClr val="002060"/>
                </a:solidFill>
                <a:latin typeface="+mj-lt"/>
                <a:ea typeface="MS Mincho"/>
                <a:cs typeface="Times New Roman"/>
              </a:rPr>
              <a:t>C Výstupy</a:t>
            </a:r>
            <a:endParaRPr lang="cs-CZ" sz="2600" dirty="0">
              <a:solidFill>
                <a:srgbClr val="002060"/>
              </a:solidFill>
              <a:latin typeface="+mj-lt"/>
              <a:ea typeface="Times New Roman"/>
              <a:cs typeface="Times New Roman"/>
            </a:endParaRPr>
          </a:p>
          <a:p>
            <a:pPr marL="0" indent="0" fontAlgn="base">
              <a:buFont typeface="Arial" pitchFamily="34" charset="0"/>
              <a:buNone/>
              <a:defRPr/>
            </a:pPr>
            <a:r>
              <a:rPr lang="cs-CZ" sz="2400" dirty="0">
                <a:solidFill>
                  <a:srgbClr val="002060"/>
                </a:solidFill>
                <a:latin typeface="+mj-lt"/>
                <a:ea typeface="MS Mincho" pitchFamily="49" charset="-128"/>
              </a:rPr>
              <a:t>Kategorizace</a:t>
            </a:r>
            <a:r>
              <a:rPr lang="cs-CZ" sz="2400" dirty="0">
                <a:solidFill>
                  <a:srgbClr val="002060"/>
                </a:solidFill>
                <a:latin typeface="+mj-lt"/>
                <a:ea typeface="MS Mincho"/>
                <a:cs typeface="Arial"/>
              </a:rPr>
              <a:t> řešení pro uplatnění postupů </a:t>
            </a:r>
            <a:r>
              <a:rPr lang="cs-CZ" sz="2400" dirty="0" smtClean="0">
                <a:solidFill>
                  <a:srgbClr val="002060"/>
                </a:solidFill>
                <a:latin typeface="+mj-lt"/>
                <a:ea typeface="MS Mincho"/>
                <a:cs typeface="Arial"/>
              </a:rPr>
              <a:t>telemedicíny</a:t>
            </a:r>
          </a:p>
          <a:p>
            <a:pPr marL="0" indent="0" fontAlgn="base">
              <a:buFont typeface="Arial" pitchFamily="34" charset="0"/>
              <a:buNone/>
              <a:defRPr/>
            </a:pPr>
            <a:r>
              <a:rPr lang="pl-PL" sz="2400" dirty="0">
                <a:solidFill>
                  <a:srgbClr val="003352"/>
                </a:solidFill>
                <a:latin typeface="+mj-lt"/>
              </a:rPr>
              <a:t>Pohledy na úhradové postupy podle kategorií </a:t>
            </a:r>
            <a:r>
              <a:rPr lang="pl-PL" sz="2400" dirty="0" smtClean="0">
                <a:solidFill>
                  <a:srgbClr val="003352"/>
                </a:solidFill>
                <a:latin typeface="+mj-lt"/>
              </a:rPr>
              <a:t>řešení</a:t>
            </a:r>
          </a:p>
          <a:p>
            <a:pPr marL="0" indent="0" fontAlgn="base">
              <a:buFont typeface="Arial" pitchFamily="34" charset="0"/>
              <a:buNone/>
              <a:defRPr/>
            </a:pPr>
            <a:r>
              <a:rPr lang="pl-PL" sz="2400" dirty="0" smtClean="0">
                <a:solidFill>
                  <a:srgbClr val="003352"/>
                </a:solidFill>
                <a:latin typeface="+mj-lt"/>
              </a:rPr>
              <a:t>Možné </a:t>
            </a:r>
            <a:r>
              <a:rPr lang="pl-PL" sz="2400" dirty="0">
                <a:solidFill>
                  <a:srgbClr val="003352"/>
                </a:solidFill>
                <a:latin typeface="+mj-lt"/>
              </a:rPr>
              <a:t>přístupy ke </a:t>
            </a:r>
            <a:r>
              <a:rPr lang="pl-PL" sz="2400" dirty="0" smtClean="0">
                <a:solidFill>
                  <a:srgbClr val="003352"/>
                </a:solidFill>
                <a:latin typeface="+mj-lt"/>
              </a:rPr>
              <a:t>standardizaci</a:t>
            </a:r>
          </a:p>
          <a:p>
            <a:pPr marL="0" indent="0" fontAlgn="base">
              <a:buFont typeface="Arial" pitchFamily="34" charset="0"/>
              <a:buNone/>
              <a:defRPr/>
            </a:pPr>
            <a:endParaRPr lang="pl-PL" sz="2400" dirty="0" smtClean="0">
              <a:solidFill>
                <a:srgbClr val="003352"/>
              </a:solidFill>
              <a:latin typeface="+mj-lt"/>
            </a:endParaRPr>
          </a:p>
          <a:p>
            <a:pPr marL="0" indent="0" fontAlgn="base">
              <a:buNone/>
              <a:defRPr/>
            </a:pPr>
            <a:r>
              <a:rPr lang="cs-CZ" sz="2600" b="1" dirty="0">
                <a:solidFill>
                  <a:srgbClr val="003352"/>
                </a:solidFill>
                <a:latin typeface="+mj-lt"/>
              </a:rPr>
              <a:t>D Indikátory</a:t>
            </a:r>
          </a:p>
          <a:p>
            <a:pPr marL="457200" indent="-457200" fontAlgn="base">
              <a:buFont typeface="+mj-lt"/>
              <a:buAutoNum type="arabicPeriod"/>
              <a:defRPr/>
            </a:pPr>
            <a:r>
              <a:rPr lang="cs-CZ" sz="2600" dirty="0" smtClean="0">
                <a:solidFill>
                  <a:srgbClr val="003352"/>
                </a:solidFill>
                <a:latin typeface="+mj-lt"/>
              </a:rPr>
              <a:t>Počet </a:t>
            </a:r>
            <a:r>
              <a:rPr lang="cs-CZ" sz="2600" dirty="0">
                <a:solidFill>
                  <a:srgbClr val="003352"/>
                </a:solidFill>
                <a:latin typeface="+mj-lt"/>
              </a:rPr>
              <a:t>pilotních projektů k aplikaci řešení podle jednotlivých kategorií</a:t>
            </a:r>
          </a:p>
          <a:p>
            <a:pPr marL="457200" indent="-457200" fontAlgn="base">
              <a:buFont typeface="+mj-lt"/>
              <a:buAutoNum type="arabicPeriod"/>
              <a:defRPr/>
            </a:pPr>
            <a:r>
              <a:rPr lang="cs-CZ" sz="2600" dirty="0" smtClean="0">
                <a:solidFill>
                  <a:srgbClr val="003352"/>
                </a:solidFill>
                <a:latin typeface="+mj-lt"/>
              </a:rPr>
              <a:t>Počet </a:t>
            </a:r>
            <a:r>
              <a:rPr lang="cs-CZ" sz="2600" dirty="0">
                <a:solidFill>
                  <a:srgbClr val="003352"/>
                </a:solidFill>
                <a:latin typeface="+mj-lt"/>
              </a:rPr>
              <a:t>kalkulačních listů výkonů, ověřených v pilotních projektech</a:t>
            </a:r>
          </a:p>
          <a:p>
            <a:pPr marL="457200" indent="-457200" fontAlgn="base">
              <a:buFont typeface="+mj-lt"/>
              <a:buAutoNum type="arabicPeriod"/>
              <a:defRPr/>
            </a:pPr>
            <a:r>
              <a:rPr lang="cs-CZ" sz="2600" dirty="0" smtClean="0">
                <a:solidFill>
                  <a:srgbClr val="003352"/>
                </a:solidFill>
                <a:latin typeface="+mj-lt"/>
              </a:rPr>
              <a:t>Počet </a:t>
            </a:r>
            <a:r>
              <a:rPr lang="cs-CZ" sz="2600" dirty="0">
                <a:solidFill>
                  <a:srgbClr val="003352"/>
                </a:solidFill>
                <a:latin typeface="+mj-lt"/>
              </a:rPr>
              <a:t>standardů, zařazených do řešení v pilotních </a:t>
            </a:r>
            <a:r>
              <a:rPr lang="cs-CZ" sz="2600" dirty="0" smtClean="0">
                <a:solidFill>
                  <a:srgbClr val="003352"/>
                </a:solidFill>
                <a:latin typeface="+mj-lt"/>
              </a:rPr>
              <a:t>projektech</a:t>
            </a:r>
            <a:endParaRPr lang="cs-CZ" sz="2600" dirty="0">
              <a:solidFill>
                <a:srgbClr val="00335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14767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522288" y="0"/>
            <a:ext cx="7559675" cy="1052513"/>
          </a:xfrm>
        </p:spPr>
        <p:txBody>
          <a:bodyPr/>
          <a:lstStyle/>
          <a:p>
            <a:pPr>
              <a:defRPr/>
            </a:pPr>
            <a:r>
              <a:rPr lang="cs-CZ" altLang="cs-CZ" sz="2800" dirty="0" smtClean="0"/>
              <a:t>Vytvoření rámce datové bezpečnosti</a:t>
            </a:r>
            <a:r>
              <a:rPr lang="en-US" altLang="cs-CZ" sz="2800" dirty="0" smtClean="0"/>
              <a:t> </a:t>
            </a:r>
            <a:r>
              <a:rPr lang="cs-CZ" altLang="cs-CZ" sz="2800" dirty="0" smtClean="0"/>
              <a:t/>
            </a:r>
            <a:br>
              <a:rPr lang="cs-CZ" altLang="cs-CZ" sz="2800" dirty="0" smtClean="0"/>
            </a:br>
            <a:r>
              <a:rPr lang="en-US" altLang="cs-CZ" sz="2800" dirty="0" smtClean="0"/>
              <a:t>a </a:t>
            </a:r>
            <a:r>
              <a:rPr lang="cs-CZ" altLang="cs-CZ" sz="2800" dirty="0" smtClean="0"/>
              <a:t>přenositelnosti v telemedicíně</a:t>
            </a:r>
          </a:p>
        </p:txBody>
      </p:sp>
      <p:pic>
        <p:nvPicPr>
          <p:cNvPr id="1013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380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014C47C-9352-498D-A049-A86BA79D6643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19113" y="1341438"/>
            <a:ext cx="8229600" cy="41036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cs-CZ" sz="2400" b="1" dirty="0">
                <a:solidFill>
                  <a:srgbClr val="002060"/>
                </a:solidFill>
                <a:latin typeface="+mj-lt"/>
                <a:ea typeface="MS Mincho"/>
                <a:cs typeface="Times New Roman"/>
              </a:rPr>
              <a:t>C Výstupy</a:t>
            </a:r>
            <a:endParaRPr lang="cs-CZ" sz="2400" dirty="0">
              <a:solidFill>
                <a:srgbClr val="002060"/>
              </a:solidFill>
              <a:latin typeface="+mj-lt"/>
              <a:ea typeface="Times New Roman"/>
              <a:cs typeface="Times New Roman"/>
            </a:endParaRPr>
          </a:p>
          <a:p>
            <a:pPr marL="0" indent="0" fontAlgn="base">
              <a:buFont typeface="Arial" pitchFamily="34" charset="0"/>
              <a:buNone/>
              <a:defRPr/>
            </a:pPr>
            <a:r>
              <a:rPr lang="cs-CZ" sz="2400" dirty="0">
                <a:solidFill>
                  <a:srgbClr val="002060"/>
                </a:solidFill>
                <a:latin typeface="+mj-lt"/>
                <a:ea typeface="MS Mincho"/>
                <a:cs typeface="Arial"/>
              </a:rPr>
              <a:t>Přehled podmínek k integraci podle kategorií </a:t>
            </a:r>
            <a:r>
              <a:rPr lang="cs-CZ" sz="2400" dirty="0" err="1">
                <a:solidFill>
                  <a:srgbClr val="002060"/>
                </a:solidFill>
                <a:latin typeface="+mj-lt"/>
                <a:ea typeface="MS Mincho"/>
                <a:cs typeface="Arial"/>
              </a:rPr>
              <a:t>telemedicínských</a:t>
            </a:r>
            <a:r>
              <a:rPr lang="cs-CZ" sz="2400" dirty="0">
                <a:solidFill>
                  <a:srgbClr val="002060"/>
                </a:solidFill>
                <a:latin typeface="+mj-lt"/>
                <a:ea typeface="MS Mincho"/>
                <a:cs typeface="Arial"/>
              </a:rPr>
              <a:t> řešení (TM</a:t>
            </a:r>
            <a:r>
              <a:rPr lang="cs-CZ" sz="2400" dirty="0" smtClean="0">
                <a:solidFill>
                  <a:srgbClr val="002060"/>
                </a:solidFill>
                <a:latin typeface="+mj-lt"/>
                <a:ea typeface="MS Mincho"/>
                <a:cs typeface="Arial"/>
              </a:rPr>
              <a:t>)</a:t>
            </a:r>
          </a:p>
          <a:p>
            <a:pPr marL="0" indent="0" fontAlgn="base">
              <a:buFont typeface="Arial" pitchFamily="34" charset="0"/>
              <a:buNone/>
              <a:defRPr/>
            </a:pPr>
            <a:r>
              <a:rPr lang="pl-PL" sz="2400" dirty="0" smtClean="0">
                <a:solidFill>
                  <a:srgbClr val="003352"/>
                </a:solidFill>
                <a:latin typeface="+mj-lt"/>
              </a:rPr>
              <a:t>Možnosti</a:t>
            </a:r>
            <a:r>
              <a:rPr lang="pl-PL" sz="2400" dirty="0">
                <a:solidFill>
                  <a:srgbClr val="003352"/>
                </a:solidFill>
                <a:latin typeface="+mj-lt"/>
              </a:rPr>
              <a:t>, podmínky a volby pro přenos </a:t>
            </a:r>
            <a:r>
              <a:rPr lang="pl-PL" sz="2400" dirty="0" smtClean="0">
                <a:solidFill>
                  <a:srgbClr val="003352"/>
                </a:solidFill>
                <a:latin typeface="+mj-lt"/>
              </a:rPr>
              <a:t>údajů</a:t>
            </a:r>
            <a:endParaRPr lang="cs-CZ" sz="2400" dirty="0">
              <a:solidFill>
                <a:srgbClr val="003352"/>
              </a:solidFill>
              <a:latin typeface="+mj-lt"/>
            </a:endParaRPr>
          </a:p>
          <a:p>
            <a:pPr marL="0" indent="0" fontAlgn="base">
              <a:buFont typeface="Arial" pitchFamily="34" charset="0"/>
              <a:buNone/>
              <a:defRPr/>
            </a:pPr>
            <a:endParaRPr lang="cs-CZ" sz="2400" dirty="0" smtClean="0">
              <a:solidFill>
                <a:srgbClr val="003352"/>
              </a:solidFill>
              <a:latin typeface="+mj-lt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cs-CZ" sz="2400" b="1" dirty="0">
                <a:solidFill>
                  <a:srgbClr val="003352"/>
                </a:solidFill>
                <a:latin typeface="+mj-lt"/>
                <a:ea typeface="MS PGothic" pitchFamily="34" charset="-128"/>
              </a:rPr>
              <a:t>D Indikátory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dirty="0" smtClean="0">
                <a:solidFill>
                  <a:srgbClr val="003352"/>
                </a:solidFill>
                <a:latin typeface="+mj-lt"/>
                <a:ea typeface="MS PGothic" pitchFamily="34" charset="-128"/>
              </a:rPr>
              <a:t>Počet </a:t>
            </a:r>
            <a:r>
              <a:rPr lang="cs-CZ" sz="2400" dirty="0">
                <a:solidFill>
                  <a:srgbClr val="003352"/>
                </a:solidFill>
                <a:latin typeface="+mj-lt"/>
                <a:ea typeface="MS PGothic" pitchFamily="34" charset="-128"/>
              </a:rPr>
              <a:t>TM řešení, v rámci pilotního provozu předávajících data do klinického informačního systému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dirty="0" smtClean="0">
                <a:solidFill>
                  <a:srgbClr val="003352"/>
                </a:solidFill>
                <a:latin typeface="+mj-lt"/>
                <a:ea typeface="MS PGothic" pitchFamily="34" charset="-128"/>
              </a:rPr>
              <a:t>Počet </a:t>
            </a:r>
            <a:r>
              <a:rPr lang="cs-CZ" sz="2400" dirty="0">
                <a:solidFill>
                  <a:srgbClr val="003352"/>
                </a:solidFill>
                <a:latin typeface="+mj-lt"/>
                <a:ea typeface="MS PGothic" pitchFamily="34" charset="-128"/>
              </a:rPr>
              <a:t>TM řešení, předávajících data v rámci zabezpečených interních komunikačních sítí, sloužících k výměně zdravotnické dokumentace</a:t>
            </a:r>
          </a:p>
          <a:p>
            <a:pPr marL="0" indent="0" fontAlgn="base">
              <a:buFont typeface="Arial" pitchFamily="34" charset="0"/>
              <a:buNone/>
              <a:defRPr/>
            </a:pPr>
            <a:endParaRPr lang="cs-CZ" sz="2400" dirty="0" smtClean="0">
              <a:solidFill>
                <a:srgbClr val="003352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5589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522288" y="0"/>
            <a:ext cx="7559675" cy="1052513"/>
          </a:xfrm>
        </p:spPr>
        <p:txBody>
          <a:bodyPr/>
          <a:lstStyle/>
          <a:p>
            <a:pPr>
              <a:defRPr/>
            </a:pPr>
            <a:r>
              <a:rPr lang="cs-CZ" altLang="cs-CZ" sz="2800" dirty="0" smtClean="0"/>
              <a:t>Bezpečné</a:t>
            </a:r>
            <a:r>
              <a:rPr lang="en-US" altLang="cs-CZ" sz="2800" dirty="0" smtClean="0"/>
              <a:t> </a:t>
            </a:r>
            <a:r>
              <a:rPr lang="en-US" altLang="cs-CZ" sz="2800" dirty="0"/>
              <a:t>a </a:t>
            </a:r>
            <a:r>
              <a:rPr lang="cs-CZ" altLang="cs-CZ" sz="2800" dirty="0" smtClean="0"/>
              <a:t>efektivní aplikace </a:t>
            </a:r>
            <a:br>
              <a:rPr lang="cs-CZ" altLang="cs-CZ" sz="2800" dirty="0" smtClean="0"/>
            </a:br>
            <a:r>
              <a:rPr lang="en-US" altLang="cs-CZ" sz="2800" dirty="0" smtClean="0"/>
              <a:t>v </a:t>
            </a:r>
            <a:r>
              <a:rPr lang="cs-CZ" altLang="cs-CZ" sz="2800" dirty="0" smtClean="0"/>
              <a:t>telemedicíně a </a:t>
            </a:r>
            <a:r>
              <a:rPr lang="cs-CZ" altLang="cs-CZ" sz="2800" dirty="0" err="1" smtClean="0"/>
              <a:t>mHealth</a:t>
            </a:r>
            <a:endParaRPr lang="cs-CZ" altLang="cs-CZ" sz="2800" dirty="0" smtClean="0"/>
          </a:p>
        </p:txBody>
      </p:sp>
      <p:pic>
        <p:nvPicPr>
          <p:cNvPr id="1024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4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943A5F4-B039-4470-B95F-A20E16708969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19113" y="1844675"/>
            <a:ext cx="8229600" cy="360045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cs-CZ" sz="2400" b="1" dirty="0">
                <a:solidFill>
                  <a:srgbClr val="002060"/>
                </a:solidFill>
                <a:ea typeface="MS Mincho"/>
                <a:cs typeface="Times New Roman"/>
              </a:rPr>
              <a:t>C Výstupy</a:t>
            </a:r>
            <a:endParaRPr lang="cs-CZ" sz="2400" dirty="0">
              <a:solidFill>
                <a:srgbClr val="002060"/>
              </a:solidFill>
              <a:ea typeface="Times New Roman"/>
              <a:cs typeface="Times New Roman"/>
            </a:endParaRPr>
          </a:p>
          <a:p>
            <a:pPr marL="0" indent="0" fontAlgn="base">
              <a:buFont typeface="Arial" pitchFamily="34" charset="0"/>
              <a:buNone/>
              <a:defRPr/>
            </a:pPr>
            <a:r>
              <a:rPr lang="cs-CZ" sz="2400" dirty="0">
                <a:solidFill>
                  <a:srgbClr val="002060"/>
                </a:solidFill>
                <a:ea typeface="MS Mincho"/>
                <a:cs typeface="Arial"/>
              </a:rPr>
              <a:t>Návrh struktury aspektů klasifikačního systému k hodnocení </a:t>
            </a:r>
            <a:r>
              <a:rPr lang="cs-CZ" sz="2400" dirty="0" err="1">
                <a:solidFill>
                  <a:srgbClr val="002060"/>
                </a:solidFill>
                <a:ea typeface="MS Mincho"/>
                <a:cs typeface="Arial"/>
              </a:rPr>
              <a:t>telemedicínských</a:t>
            </a:r>
            <a:r>
              <a:rPr lang="cs-CZ" sz="2400" dirty="0">
                <a:solidFill>
                  <a:srgbClr val="002060"/>
                </a:solidFill>
                <a:ea typeface="MS Mincho"/>
                <a:cs typeface="Arial"/>
              </a:rPr>
              <a:t> </a:t>
            </a:r>
            <a:r>
              <a:rPr lang="cs-CZ" sz="2400" dirty="0" smtClean="0">
                <a:solidFill>
                  <a:srgbClr val="002060"/>
                </a:solidFill>
                <a:ea typeface="MS Mincho"/>
                <a:cs typeface="Arial"/>
              </a:rPr>
              <a:t>řešení</a:t>
            </a:r>
          </a:p>
          <a:p>
            <a:pPr marL="0" indent="0" fontAlgn="base">
              <a:buNone/>
              <a:defRPr/>
            </a:pPr>
            <a:endParaRPr lang="cs-CZ" sz="2400" dirty="0">
              <a:solidFill>
                <a:srgbClr val="002060"/>
              </a:solidFill>
              <a:ea typeface="MS Mincho"/>
              <a:cs typeface="Arial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cs-CZ" sz="2400" b="1" dirty="0">
                <a:solidFill>
                  <a:srgbClr val="003352"/>
                </a:solidFill>
                <a:ea typeface="MS PGothic" pitchFamily="34" charset="-128"/>
              </a:rPr>
              <a:t>D Indikátory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dirty="0" smtClean="0">
                <a:solidFill>
                  <a:srgbClr val="003352"/>
                </a:solidFill>
                <a:ea typeface="MS PGothic" pitchFamily="34" charset="-128"/>
              </a:rPr>
              <a:t>Počet </a:t>
            </a:r>
            <a:r>
              <a:rPr lang="cs-CZ" sz="2400" dirty="0">
                <a:solidFill>
                  <a:srgbClr val="003352"/>
                </a:solidFill>
                <a:ea typeface="MS PGothic" pitchFamily="34" charset="-128"/>
              </a:rPr>
              <a:t>vytvořených metodických dokumentů, popisujících hodnocení </a:t>
            </a:r>
            <a:r>
              <a:rPr lang="cs-CZ" sz="2400" dirty="0" err="1">
                <a:solidFill>
                  <a:srgbClr val="003352"/>
                </a:solidFill>
                <a:ea typeface="MS PGothic" pitchFamily="34" charset="-128"/>
              </a:rPr>
              <a:t>telemedicínských</a:t>
            </a:r>
            <a:r>
              <a:rPr lang="cs-CZ" sz="2400" dirty="0">
                <a:solidFill>
                  <a:srgbClr val="003352"/>
                </a:solidFill>
                <a:ea typeface="MS PGothic" pitchFamily="34" charset="-128"/>
              </a:rPr>
              <a:t> řešení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dirty="0" smtClean="0">
                <a:solidFill>
                  <a:srgbClr val="003352"/>
                </a:solidFill>
                <a:ea typeface="MS PGothic" pitchFamily="34" charset="-128"/>
              </a:rPr>
              <a:t>Počet </a:t>
            </a:r>
            <a:r>
              <a:rPr lang="cs-CZ" sz="2400" dirty="0">
                <a:solidFill>
                  <a:srgbClr val="003352"/>
                </a:solidFill>
                <a:ea typeface="MS PGothic" pitchFamily="34" charset="-128"/>
              </a:rPr>
              <a:t>hodnocených </a:t>
            </a:r>
            <a:r>
              <a:rPr lang="cs-CZ" sz="2400" dirty="0" err="1">
                <a:solidFill>
                  <a:srgbClr val="003352"/>
                </a:solidFill>
                <a:ea typeface="MS PGothic" pitchFamily="34" charset="-128"/>
              </a:rPr>
              <a:t>telemedicínských</a:t>
            </a:r>
            <a:r>
              <a:rPr lang="cs-CZ" sz="2400" dirty="0">
                <a:solidFill>
                  <a:srgbClr val="003352"/>
                </a:solidFill>
                <a:ea typeface="MS PGothic" pitchFamily="34" charset="-128"/>
              </a:rPr>
              <a:t> řešení v rámci pilotních projektů</a:t>
            </a:r>
          </a:p>
          <a:p>
            <a:pPr marL="0" indent="0" fontAlgn="base">
              <a:buFont typeface="Arial" pitchFamily="34" charset="0"/>
              <a:buNone/>
              <a:defRPr/>
            </a:pPr>
            <a:endParaRPr lang="cs-CZ" sz="2400" dirty="0" smtClean="0">
              <a:solidFill>
                <a:srgbClr val="003352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841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522288" y="0"/>
            <a:ext cx="7559675" cy="1052513"/>
          </a:xfrm>
        </p:spPr>
        <p:txBody>
          <a:bodyPr/>
          <a:lstStyle/>
          <a:p>
            <a:pPr>
              <a:defRPr/>
            </a:pPr>
            <a:r>
              <a:rPr lang="cs-CZ" altLang="cs-CZ" sz="2800" dirty="0" smtClean="0"/>
              <a:t>Elektronická podpora léčby v domácím prostředí pacienta</a:t>
            </a:r>
          </a:p>
        </p:txBody>
      </p:sp>
      <p:pic>
        <p:nvPicPr>
          <p:cNvPr id="10342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28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8035DAC-C158-4981-A137-7E1F53971E48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19113" y="1412875"/>
            <a:ext cx="8229600" cy="403225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cs-CZ" sz="2400" b="1" dirty="0">
                <a:solidFill>
                  <a:srgbClr val="002060"/>
                </a:solidFill>
                <a:ea typeface="MS Mincho"/>
                <a:cs typeface="Times New Roman"/>
              </a:rPr>
              <a:t>C Výstupy</a:t>
            </a:r>
            <a:endParaRPr lang="cs-CZ" sz="2400" dirty="0">
              <a:solidFill>
                <a:srgbClr val="002060"/>
              </a:solidFill>
              <a:ea typeface="Times New Roman"/>
              <a:cs typeface="Times New Roman"/>
            </a:endParaRPr>
          </a:p>
          <a:p>
            <a:pPr marL="0" indent="0" fontAlgn="base">
              <a:buFont typeface="Arial" pitchFamily="34" charset="0"/>
              <a:buNone/>
              <a:defRPr/>
            </a:pPr>
            <a:r>
              <a:rPr lang="cs-CZ" sz="2400" dirty="0">
                <a:solidFill>
                  <a:srgbClr val="002060"/>
                </a:solidFill>
                <a:ea typeface="MS Mincho"/>
                <a:cs typeface="Arial"/>
              </a:rPr>
              <a:t>Zajištění služeb asistence kvalifikovaného dohledu při použití  </a:t>
            </a:r>
            <a:r>
              <a:rPr lang="cs-CZ" sz="2400" dirty="0" err="1">
                <a:solidFill>
                  <a:srgbClr val="002060"/>
                </a:solidFill>
                <a:ea typeface="MS Mincho"/>
                <a:cs typeface="Arial"/>
              </a:rPr>
              <a:t>telemedicínských</a:t>
            </a:r>
            <a:r>
              <a:rPr lang="cs-CZ" sz="2400" dirty="0">
                <a:solidFill>
                  <a:srgbClr val="002060"/>
                </a:solidFill>
                <a:ea typeface="MS Mincho"/>
                <a:cs typeface="Arial"/>
              </a:rPr>
              <a:t> řešení </a:t>
            </a:r>
            <a:endParaRPr lang="cs-CZ" sz="2400" dirty="0" smtClean="0">
              <a:solidFill>
                <a:srgbClr val="002060"/>
              </a:solidFill>
              <a:ea typeface="MS Mincho"/>
              <a:cs typeface="Arial"/>
            </a:endParaRPr>
          </a:p>
          <a:p>
            <a:pPr marL="0" indent="0" fontAlgn="base">
              <a:buFont typeface="Arial" pitchFamily="34" charset="0"/>
              <a:buNone/>
              <a:defRPr/>
            </a:pPr>
            <a:r>
              <a:rPr lang="cs-CZ" sz="2400" dirty="0" smtClean="0">
                <a:solidFill>
                  <a:srgbClr val="002060"/>
                </a:solidFill>
                <a:ea typeface="MS Mincho"/>
                <a:cs typeface="Arial"/>
              </a:rPr>
              <a:t>Informační kampaň</a:t>
            </a: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cs-CZ" sz="2400" dirty="0" smtClean="0">
              <a:solidFill>
                <a:srgbClr val="002060"/>
              </a:solidFill>
              <a:ea typeface="MS Mincho"/>
              <a:cs typeface="Arial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cs-CZ" sz="2400" b="1" dirty="0" smtClean="0">
                <a:solidFill>
                  <a:srgbClr val="003352"/>
                </a:solidFill>
                <a:ea typeface="MS PGothic" pitchFamily="34" charset="-128"/>
              </a:rPr>
              <a:t>D </a:t>
            </a:r>
            <a:r>
              <a:rPr lang="cs-CZ" sz="2400" b="1" dirty="0">
                <a:solidFill>
                  <a:srgbClr val="003352"/>
                </a:solidFill>
                <a:ea typeface="MS PGothic" pitchFamily="34" charset="-128"/>
              </a:rPr>
              <a:t>Indikátory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dirty="0" smtClean="0">
                <a:solidFill>
                  <a:srgbClr val="003352"/>
                </a:solidFill>
                <a:ea typeface="MS PGothic" pitchFamily="34" charset="-128"/>
              </a:rPr>
              <a:t>Počet </a:t>
            </a:r>
            <a:r>
              <a:rPr lang="cs-CZ" sz="2400" dirty="0">
                <a:solidFill>
                  <a:srgbClr val="003352"/>
                </a:solidFill>
                <a:ea typeface="MS PGothic" pitchFamily="34" charset="-128"/>
              </a:rPr>
              <a:t>pacientů, podporovaných asistencí kvalifikovaného dohledu v rámci pilotního projektu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dirty="0" smtClean="0">
                <a:solidFill>
                  <a:srgbClr val="003352"/>
                </a:solidFill>
                <a:ea typeface="MS PGothic" pitchFamily="34" charset="-128"/>
              </a:rPr>
              <a:t>Počet </a:t>
            </a:r>
            <a:r>
              <a:rPr lang="cs-CZ" sz="2400" dirty="0">
                <a:solidFill>
                  <a:srgbClr val="003352"/>
                </a:solidFill>
                <a:ea typeface="MS PGothic" pitchFamily="34" charset="-128"/>
              </a:rPr>
              <a:t>poskytovatelů, spolupracujících s asistencí kvalifikovaného dohledu v rámci pilotního projektu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cs-CZ" sz="2400" dirty="0" smtClean="0">
                <a:solidFill>
                  <a:srgbClr val="003352"/>
                </a:solidFill>
                <a:ea typeface="MS PGothic" pitchFamily="34" charset="-128"/>
              </a:rPr>
              <a:t>Počet </a:t>
            </a:r>
            <a:r>
              <a:rPr lang="cs-CZ" sz="2400" dirty="0">
                <a:solidFill>
                  <a:srgbClr val="003352"/>
                </a:solidFill>
                <a:ea typeface="MS PGothic" pitchFamily="34" charset="-128"/>
              </a:rPr>
              <a:t>pozitivních oslovení o přínosech </a:t>
            </a:r>
            <a:r>
              <a:rPr lang="cs-CZ" sz="2400" dirty="0" err="1">
                <a:solidFill>
                  <a:srgbClr val="003352"/>
                </a:solidFill>
                <a:ea typeface="MS PGothic" pitchFamily="34" charset="-128"/>
              </a:rPr>
              <a:t>telemedicínských</a:t>
            </a:r>
            <a:r>
              <a:rPr lang="cs-CZ" sz="2400" dirty="0">
                <a:solidFill>
                  <a:srgbClr val="003352"/>
                </a:solidFill>
                <a:ea typeface="MS PGothic" pitchFamily="34" charset="-128"/>
              </a:rPr>
              <a:t> řešení (článků, spotů, televizních relací, tiskových materiálů</a:t>
            </a:r>
            <a:r>
              <a:rPr lang="cs-CZ" sz="2400" dirty="0" smtClean="0">
                <a:solidFill>
                  <a:srgbClr val="003352"/>
                </a:solidFill>
                <a:ea typeface="MS PGothic" pitchFamily="34" charset="-128"/>
              </a:rPr>
              <a:t>)</a:t>
            </a:r>
            <a:endParaRPr lang="cs-CZ" sz="2400" dirty="0">
              <a:solidFill>
                <a:srgbClr val="003352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09384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708275"/>
            <a:ext cx="7632700" cy="183038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4000" dirty="0" smtClean="0"/>
              <a:t>Děkuji </a:t>
            </a:r>
            <a:r>
              <a:rPr lang="cs-CZ" altLang="cs-CZ" sz="4000" dirty="0"/>
              <a:t>z</a:t>
            </a:r>
            <a:r>
              <a:rPr lang="cs-CZ" altLang="cs-CZ" sz="4000" dirty="0" smtClean="0"/>
              <a:t>a pozornost</a:t>
            </a:r>
            <a:br>
              <a:rPr lang="cs-CZ" altLang="cs-CZ" sz="4000" dirty="0" smtClean="0"/>
            </a:br>
            <a:endParaRPr lang="en-GB" altLang="cs-CZ" sz="4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4581525"/>
            <a:ext cx="7272337" cy="1295400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cs-CZ" altLang="cs-CZ" sz="2400" dirty="0" smtClean="0"/>
              <a:t>Ing. Martin DOLEŽAL</a:t>
            </a:r>
          </a:p>
          <a:p>
            <a:pPr marL="0" indent="0" eaLnBrk="1" hangingPunct="1">
              <a:defRPr/>
            </a:pPr>
            <a:r>
              <a:rPr lang="cs-CZ" sz="1800" dirty="0" err="1"/>
              <a:t>m</a:t>
            </a:r>
            <a:r>
              <a:rPr lang="cs-CZ" sz="1800" dirty="0" err="1" smtClean="0"/>
              <a:t>artin.dolezal</a:t>
            </a:r>
            <a:r>
              <a:rPr lang="cs-CZ" sz="1800" dirty="0" smtClean="0"/>
              <a:t>(</a:t>
            </a:r>
            <a:r>
              <a:rPr lang="cs-CZ" sz="1800" dirty="0" err="1" smtClean="0"/>
              <a:t>at</a:t>
            </a:r>
            <a:r>
              <a:rPr lang="cs-CZ" sz="1800" dirty="0" smtClean="0"/>
              <a:t>)mzcr.cz</a:t>
            </a:r>
          </a:p>
          <a:p>
            <a:pPr marL="0" indent="0" eaLnBrk="1" hangingPunct="1">
              <a:defRPr/>
            </a:pPr>
            <a:endParaRPr lang="cs-CZ" sz="1800" dirty="0"/>
          </a:p>
          <a:p>
            <a:pPr marL="0" indent="0" eaLnBrk="1" hangingPunct="1">
              <a:defRPr/>
            </a:pPr>
            <a:r>
              <a:rPr lang="cs-CZ" sz="2400" i="1" dirty="0" err="1" smtClean="0"/>
              <a:t>eMauzy</a:t>
            </a:r>
            <a:r>
              <a:rPr lang="cs-CZ" sz="2400" i="1" dirty="0" smtClean="0"/>
              <a:t> 2016 </a:t>
            </a:r>
            <a:r>
              <a:rPr lang="cs-CZ" sz="2400" i="1" baseline="30000" dirty="0" smtClean="0"/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1690620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3600" smtClean="0"/>
              <a:t>Agenda</a:t>
            </a:r>
          </a:p>
        </p:txBody>
      </p:sp>
      <p:pic>
        <p:nvPicPr>
          <p:cNvPr id="8909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6680200" y="5740400"/>
            <a:ext cx="24638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1233488" y="1600200"/>
          <a:ext cx="67945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9093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539750" y="6165850"/>
            <a:ext cx="4318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85F76B5-7A3F-4FD5-8D65-24215E6C223A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164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3600" dirty="0" smtClean="0"/>
              <a:t>Složení skupiny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043608" y="1461791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0116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7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D7422A9-9396-44D2-89F5-B13793BC8229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100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2800" dirty="0" smtClean="0"/>
              <a:t>Organizace činnosti pracovní skupiny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043608" y="1461791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1140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1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C03FC3A-2C41-4EBC-91D1-AAABB4EB6A2B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157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2800" dirty="0" smtClean="0"/>
              <a:t>1. zdroj: </a:t>
            </a:r>
            <a:r>
              <a:rPr lang="cs-CZ" altLang="cs-CZ" sz="2800" dirty="0" err="1" smtClean="0"/>
              <a:t>NSeZ</a:t>
            </a:r>
            <a:r>
              <a:rPr lang="cs-CZ" altLang="cs-CZ" sz="2800" dirty="0" smtClean="0"/>
              <a:t> Specifický cíl 3.1.</a:t>
            </a:r>
          </a:p>
        </p:txBody>
      </p:sp>
      <p:pic>
        <p:nvPicPr>
          <p:cNvPr id="9216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4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61913E4-513F-4BE2-8409-BAE53F36935E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Opatření 3.1.1 Definice technického a organizačního rámce telemedicíny a </a:t>
            </a:r>
            <a:r>
              <a:rPr lang="cs-CZ" dirty="0" err="1" smtClean="0"/>
              <a:t>mHealth</a:t>
            </a:r>
            <a:endParaRPr lang="cs-CZ" dirty="0" smtClean="0"/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Opatření 3.1.2 Bezpečné a efektivní aplikace v </a:t>
            </a:r>
            <a:r>
              <a:rPr lang="cs-CZ" dirty="0" err="1"/>
              <a:t>mHealth</a:t>
            </a:r>
            <a:r>
              <a:rPr lang="cs-CZ" dirty="0"/>
              <a:t> a </a:t>
            </a:r>
            <a:r>
              <a:rPr lang="cs-CZ" dirty="0" smtClean="0"/>
              <a:t>telemedicíně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Opatření 3.1.3 Vytvoření rámce datové bezpečnosti a </a:t>
            </a:r>
            <a:r>
              <a:rPr lang="cs-CZ" dirty="0" smtClean="0"/>
              <a:t>přenositelnosti </a:t>
            </a:r>
            <a:r>
              <a:rPr lang="cs-CZ" dirty="0"/>
              <a:t>v </a:t>
            </a:r>
            <a:r>
              <a:rPr lang="cs-CZ" dirty="0" smtClean="0"/>
              <a:t>telemedicíně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Opatření 3.1.4 Elektronická podpora léčby v domácím prostředí pacienta</a:t>
            </a:r>
          </a:p>
        </p:txBody>
      </p:sp>
    </p:spTree>
    <p:extLst>
      <p:ext uri="{BB962C8B-B14F-4D97-AF65-F5344CB8AC3E}">
        <p14:creationId xmlns:p14="http://schemas.microsoft.com/office/powerpoint/2010/main" val="32588920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2800" dirty="0" smtClean="0"/>
              <a:t>2. zdroj</a:t>
            </a:r>
            <a:r>
              <a:rPr lang="cs-CZ" altLang="cs-CZ" sz="2800" dirty="0"/>
              <a:t>: </a:t>
            </a:r>
            <a:r>
              <a:rPr lang="cs-CZ" altLang="cs-CZ" sz="2800" dirty="0" smtClean="0"/>
              <a:t>Studie proveditelnosti</a:t>
            </a:r>
          </a:p>
        </p:txBody>
      </p:sp>
      <p:pic>
        <p:nvPicPr>
          <p:cNvPr id="9318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8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20833B-543B-457A-8418-D94C33ADC5C9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55650" y="1700213"/>
            <a:ext cx="7920038" cy="4184650"/>
          </a:xfrm>
        </p:spPr>
        <p:txBody>
          <a:bodyPr/>
          <a:lstStyle/>
          <a:p>
            <a:pPr marL="342900" lvl="1" indent="-342900">
              <a:defRPr/>
            </a:pPr>
            <a:r>
              <a:rPr lang="cs-CZ" b="1" dirty="0" smtClean="0"/>
              <a:t>5.1	Popis </a:t>
            </a:r>
            <a:r>
              <a:rPr lang="cs-CZ" b="1" dirty="0"/>
              <a:t>současného stavu řešené problematiky</a:t>
            </a:r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r>
              <a:rPr lang="cs-CZ" dirty="0" smtClean="0"/>
              <a:t>5.1.3</a:t>
            </a:r>
            <a:r>
              <a:rPr lang="cs-CZ" dirty="0"/>
              <a:t>	Technologie a </a:t>
            </a:r>
            <a:r>
              <a:rPr lang="cs-CZ" dirty="0" smtClean="0"/>
              <a:t>projekty</a:t>
            </a:r>
          </a:p>
          <a:p>
            <a:pPr>
              <a:defRPr/>
            </a:pPr>
            <a:r>
              <a:rPr lang="cs-CZ" dirty="0" smtClean="0"/>
              <a:t>5.1.4</a:t>
            </a:r>
            <a:r>
              <a:rPr lang="cs-CZ" dirty="0"/>
              <a:t>	</a:t>
            </a:r>
            <a:r>
              <a:rPr lang="cs-CZ" dirty="0" smtClean="0"/>
              <a:t>Legislativa</a:t>
            </a:r>
            <a:endParaRPr lang="cs-CZ" dirty="0"/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 smtClean="0"/>
              <a:t>5.2 	Analýza </a:t>
            </a:r>
            <a:r>
              <a:rPr lang="cs-CZ" dirty="0"/>
              <a:t>mezinárodní praxe a výsledků obdobných </a:t>
            </a:r>
            <a:r>
              <a:rPr lang="cs-CZ" dirty="0" smtClean="0"/>
              <a:t>	opatření </a:t>
            </a:r>
            <a:r>
              <a:rPr lang="cs-CZ" dirty="0"/>
              <a:t>ve srovnatelných státech EU (s obdobným </a:t>
            </a:r>
            <a:r>
              <a:rPr lang="cs-CZ" dirty="0" smtClean="0"/>
              <a:t>	systémem </a:t>
            </a:r>
            <a:r>
              <a:rPr lang="cs-CZ" dirty="0"/>
              <a:t>principů organizace, úhrady a poskytování </a:t>
            </a:r>
            <a:r>
              <a:rPr lang="cs-CZ" dirty="0" smtClean="0"/>
              <a:t>	zdravotní </a:t>
            </a:r>
            <a:r>
              <a:rPr lang="cs-CZ" dirty="0"/>
              <a:t>péče</a:t>
            </a:r>
            <a:r>
              <a:rPr lang="cs-CZ" dirty="0" smtClean="0"/>
              <a:t>)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 smtClean="0"/>
              <a:t>5.3 	Prognóza </a:t>
            </a:r>
            <a:r>
              <a:rPr lang="cs-CZ" dirty="0"/>
              <a:t>budoucího vývoje bez realizace navržených </a:t>
            </a:r>
            <a:r>
              <a:rPr lang="cs-CZ" dirty="0" smtClean="0"/>
              <a:t>	opatření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13146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2800" dirty="0" smtClean="0"/>
              <a:t>2. zdroj</a:t>
            </a:r>
            <a:r>
              <a:rPr lang="cs-CZ" altLang="cs-CZ" sz="2800" dirty="0"/>
              <a:t>: </a:t>
            </a:r>
            <a:r>
              <a:rPr lang="cs-CZ" altLang="cs-CZ" sz="2800" dirty="0" smtClean="0"/>
              <a:t>Studie proveditelnosti</a:t>
            </a:r>
          </a:p>
        </p:txBody>
      </p:sp>
      <p:pic>
        <p:nvPicPr>
          <p:cNvPr id="9421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2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E51F049-3E0E-4EAD-B2B4-6D4EA590AA09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55650" y="1268413"/>
            <a:ext cx="7920038" cy="4857750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Zelená kniha</a:t>
            </a:r>
          </a:p>
          <a:p>
            <a:pPr>
              <a:defRPr/>
            </a:pPr>
            <a:r>
              <a:rPr lang="cs-CZ" dirty="0"/>
              <a:t>•</a:t>
            </a:r>
            <a:r>
              <a:rPr lang="cs-CZ" sz="1600" dirty="0"/>
              <a:t>	3.1. Ochrana údajů včetně zabezpečení zdravotních údajů </a:t>
            </a:r>
          </a:p>
          <a:p>
            <a:pPr>
              <a:defRPr/>
            </a:pPr>
            <a:r>
              <a:rPr lang="cs-CZ" sz="1600" dirty="0"/>
              <a:t>•	3.2. Velkoobjemová data </a:t>
            </a:r>
          </a:p>
          <a:p>
            <a:pPr>
              <a:defRPr/>
            </a:pPr>
            <a:r>
              <a:rPr lang="cs-CZ" sz="1600" dirty="0"/>
              <a:t>•	3.3. Stávající použitelný právní rámec EU </a:t>
            </a:r>
          </a:p>
          <a:p>
            <a:pPr>
              <a:defRPr/>
            </a:pPr>
            <a:r>
              <a:rPr lang="cs-CZ" sz="1600" dirty="0"/>
              <a:t>•	3.4. Bezpečnost pacientů a transparentnost informací </a:t>
            </a:r>
          </a:p>
          <a:p>
            <a:pPr>
              <a:defRPr/>
            </a:pPr>
            <a:r>
              <a:rPr lang="cs-CZ" sz="1600" dirty="0"/>
              <a:t>•	3.5. Úloha mobilního zdravotnictví v systémech zdravotní péče a rovný přístup </a:t>
            </a:r>
          </a:p>
          <a:p>
            <a:pPr>
              <a:defRPr/>
            </a:pPr>
            <a:r>
              <a:rPr lang="cs-CZ" sz="1600" dirty="0"/>
              <a:t>•	3.6. Interoperabilita </a:t>
            </a:r>
          </a:p>
          <a:p>
            <a:pPr>
              <a:defRPr/>
            </a:pPr>
            <a:r>
              <a:rPr lang="cs-CZ" sz="1600" dirty="0"/>
              <a:t>•	3.7. Modely úhrady </a:t>
            </a:r>
          </a:p>
          <a:p>
            <a:pPr>
              <a:defRPr/>
            </a:pPr>
            <a:r>
              <a:rPr lang="cs-CZ" sz="1600" dirty="0"/>
              <a:t>•	3.8. Odpovědnost </a:t>
            </a:r>
          </a:p>
          <a:p>
            <a:pPr>
              <a:defRPr/>
            </a:pPr>
            <a:r>
              <a:rPr lang="cs-CZ" sz="1600" dirty="0"/>
              <a:t>•	3.9. Výzkum a inovace v oblasti </a:t>
            </a:r>
            <a:r>
              <a:rPr lang="cs-CZ" sz="1600" dirty="0" err="1"/>
              <a:t>mHealth</a:t>
            </a:r>
            <a:r>
              <a:rPr lang="cs-CZ" sz="1600" dirty="0"/>
              <a:t> </a:t>
            </a:r>
          </a:p>
          <a:p>
            <a:pPr>
              <a:defRPr/>
            </a:pPr>
            <a:r>
              <a:rPr lang="cs-CZ" sz="1600" dirty="0"/>
              <a:t>•	3.10. Mezinárodní spolupráce </a:t>
            </a:r>
          </a:p>
          <a:p>
            <a:pPr>
              <a:defRPr/>
            </a:pPr>
            <a:r>
              <a:rPr lang="cs-CZ" sz="1600" dirty="0"/>
              <a:t>•	3.11. Přístup internetových podnikatelů na trh mobilního zdravotnictví </a:t>
            </a:r>
          </a:p>
        </p:txBody>
      </p:sp>
    </p:spTree>
    <p:extLst>
      <p:ext uri="{BB962C8B-B14F-4D97-AF65-F5344CB8AC3E}">
        <p14:creationId xmlns:p14="http://schemas.microsoft.com/office/powerpoint/2010/main" val="20321900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2800" dirty="0" smtClean="0"/>
              <a:t>2. zdroj</a:t>
            </a:r>
            <a:r>
              <a:rPr lang="cs-CZ" altLang="cs-CZ" sz="2800" dirty="0"/>
              <a:t>: </a:t>
            </a:r>
            <a:r>
              <a:rPr lang="cs-CZ" altLang="cs-CZ" sz="2800" dirty="0" smtClean="0"/>
              <a:t>Studie proveditelnosti</a:t>
            </a:r>
          </a:p>
        </p:txBody>
      </p:sp>
      <p:pic>
        <p:nvPicPr>
          <p:cNvPr id="9523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6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FABC837-DEEA-4DB3-8127-9835C4270F84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5.5	Identifikace </a:t>
            </a:r>
            <a:r>
              <a:rPr lang="cs-CZ" dirty="0"/>
              <a:t>problematických oblastí </a:t>
            </a:r>
            <a:r>
              <a:rPr lang="cs-CZ" dirty="0" smtClean="0"/>
              <a:t>	dotýkajících </a:t>
            </a:r>
            <a:r>
              <a:rPr lang="cs-CZ" dirty="0"/>
              <a:t>se zainteresovaných účastníků </a:t>
            </a:r>
            <a:r>
              <a:rPr lang="cs-CZ" dirty="0" smtClean="0"/>
              <a:t>	zdravotního </a:t>
            </a:r>
            <a:r>
              <a:rPr lang="cs-CZ" dirty="0"/>
              <a:t>systému </a:t>
            </a:r>
            <a:endParaRPr lang="cs-CZ" dirty="0" smtClean="0"/>
          </a:p>
          <a:p>
            <a:pPr>
              <a:defRPr/>
            </a:pPr>
            <a:endParaRPr lang="cs-CZ" dirty="0" smtClean="0"/>
          </a:p>
          <a:p>
            <a:pPr>
              <a:defRPr/>
            </a:pPr>
            <a:r>
              <a:rPr lang="cs-CZ" dirty="0"/>
              <a:t>5.6	Návrh alespoň dvou variant způsobu řešení </a:t>
            </a:r>
            <a:r>
              <a:rPr lang="cs-CZ" dirty="0" smtClean="0"/>
              <a:t>	navržených </a:t>
            </a:r>
            <a:r>
              <a:rPr lang="cs-CZ" dirty="0"/>
              <a:t>opatření Soustavy cílů, </a:t>
            </a:r>
            <a:r>
              <a:rPr lang="cs-CZ" dirty="0" smtClean="0"/>
              <a:t>	zpracované </a:t>
            </a:r>
            <a:r>
              <a:rPr lang="cs-CZ" dirty="0"/>
              <a:t>objednatelem </a:t>
            </a:r>
            <a:endParaRPr lang="cs-CZ" dirty="0" smtClean="0"/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5.7	Porovnání a doporučení</a:t>
            </a:r>
          </a:p>
        </p:txBody>
      </p:sp>
    </p:spTree>
    <p:extLst>
      <p:ext uri="{BB962C8B-B14F-4D97-AF65-F5344CB8AC3E}">
        <p14:creationId xmlns:p14="http://schemas.microsoft.com/office/powerpoint/2010/main" val="15332382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468313" y="0"/>
            <a:ext cx="7559675" cy="1052513"/>
          </a:xfrm>
        </p:spPr>
        <p:txBody>
          <a:bodyPr/>
          <a:lstStyle/>
          <a:p>
            <a:pPr>
              <a:defRPr/>
            </a:pPr>
            <a:r>
              <a:rPr lang="cs-CZ" altLang="cs-CZ" sz="2800" dirty="0"/>
              <a:t>3</a:t>
            </a:r>
            <a:r>
              <a:rPr lang="cs-CZ" altLang="cs-CZ" sz="2800" dirty="0" smtClean="0"/>
              <a:t>. zdroj</a:t>
            </a:r>
            <a:r>
              <a:rPr lang="cs-CZ" altLang="cs-CZ" sz="2800" dirty="0"/>
              <a:t>: </a:t>
            </a:r>
            <a:r>
              <a:rPr lang="pl-PL" altLang="cs-CZ" sz="2800" dirty="0"/>
              <a:t>Telemedicína a jak ji rozvíjet v ČR</a:t>
            </a:r>
            <a:endParaRPr lang="cs-CZ" altLang="cs-CZ" sz="2800" dirty="0" smtClean="0"/>
          </a:p>
        </p:txBody>
      </p:sp>
      <p:pic>
        <p:nvPicPr>
          <p:cNvPr id="9625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60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1771C86-4639-44B8-98C5-10CBF2BDD0B2}" type="slidenum">
              <a:rPr lang="cs-CZ" altLang="cs-CZ" sz="1200" b="0" smtClean="0">
                <a:solidFill>
                  <a:srgbClr val="003D61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200" b="0" smtClean="0">
              <a:solidFill>
                <a:srgbClr val="003D61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55650" y="1268413"/>
            <a:ext cx="7920038" cy="4857750"/>
          </a:xfrm>
        </p:spPr>
        <p:txBody>
          <a:bodyPr/>
          <a:lstStyle/>
          <a:p>
            <a:pPr>
              <a:defRPr/>
            </a:pPr>
            <a:r>
              <a:rPr lang="cs-CZ" sz="1800" dirty="0"/>
              <a:t>Návrhy pro nejbližší období </a:t>
            </a:r>
            <a:r>
              <a:rPr lang="cs-CZ" sz="1800" dirty="0" smtClean="0"/>
              <a:t>(až </a:t>
            </a:r>
            <a:r>
              <a:rPr lang="cs-CZ" sz="1800" dirty="0"/>
              <a:t>do střednědobé </a:t>
            </a:r>
            <a:r>
              <a:rPr lang="cs-CZ" sz="1800" dirty="0" smtClean="0"/>
              <a:t>perspektivy) </a:t>
            </a:r>
            <a:r>
              <a:rPr lang="cs-CZ" sz="1800" dirty="0"/>
              <a:t>bez potřeby zásadních reforem </a:t>
            </a:r>
            <a:r>
              <a:rPr lang="cs-CZ" sz="1800" dirty="0" smtClean="0"/>
              <a:t>zdravotnictví</a:t>
            </a:r>
          </a:p>
          <a:p>
            <a:pPr>
              <a:defRPr/>
            </a:pPr>
            <a:endParaRPr lang="cs-CZ" sz="400" dirty="0"/>
          </a:p>
          <a:p>
            <a:pPr>
              <a:defRPr/>
            </a:pPr>
            <a:r>
              <a:rPr lang="cs-CZ" sz="2400" dirty="0" smtClean="0">
                <a:solidFill>
                  <a:schemeClr val="accent4"/>
                </a:solidFill>
              </a:rPr>
              <a:t>Formy</a:t>
            </a:r>
            <a:endParaRPr lang="cs-CZ" sz="2400" dirty="0">
              <a:solidFill>
                <a:schemeClr val="accent4"/>
              </a:solidFill>
            </a:endParaRPr>
          </a:p>
        </p:txBody>
      </p:sp>
      <p:pic>
        <p:nvPicPr>
          <p:cNvPr id="96262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" y="2420938"/>
            <a:ext cx="7608888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77572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730</Words>
  <Application>Microsoft Office PowerPoint</Application>
  <PresentationFormat>Předvádění na obrazovce (4:3)</PresentationFormat>
  <Paragraphs>150</Paragraphs>
  <Slides>17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sablona_prezentace</vt:lpstr>
      <vt:lpstr>1_sablona_prezentace</vt:lpstr>
      <vt:lpstr> Pracovní skupina Telemedicína a mHealth </vt:lpstr>
      <vt:lpstr>Agenda</vt:lpstr>
      <vt:lpstr>Složení skupiny</vt:lpstr>
      <vt:lpstr>Organizace činnosti pracovní skupiny</vt:lpstr>
      <vt:lpstr>1. zdroj: NSeZ Specifický cíl 3.1.</vt:lpstr>
      <vt:lpstr>2. zdroj: Studie proveditelnosti</vt:lpstr>
      <vt:lpstr>2. zdroj: Studie proveditelnosti</vt:lpstr>
      <vt:lpstr>2. zdroj: Studie proveditelnosti</vt:lpstr>
      <vt:lpstr>3. zdroj: Telemedicína a jak ji rozvíjet v ČR</vt:lpstr>
      <vt:lpstr>3. zdroj: Telemedicína a jak ji rozvíjet v ČR</vt:lpstr>
      <vt:lpstr>3. zdroj: Telemedicína a jak ji rozvíjet v ČR</vt:lpstr>
      <vt:lpstr>Výstupní dokument:  Telemedicína a mHealth</vt:lpstr>
      <vt:lpstr>Definice technického a organizačního rámce telemedicíny a mHealth</vt:lpstr>
      <vt:lpstr>Vytvoření rámce datové bezpečnosti  a přenositelnosti v telemedicíně</vt:lpstr>
      <vt:lpstr>Bezpečné a efektivní aplikace  v telemedicíně a mHealth</vt:lpstr>
      <vt:lpstr>Elektronická podpora léčby v domácím prostředí pacienta</vt:lpstr>
      <vt:lpstr> Děkuji za pozornost </vt:lpstr>
    </vt:vector>
  </TitlesOfParts>
  <Company>MZČR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PS Telemedicína/mHealth </dc:title>
  <dc:creator>Plass Petr</dc:creator>
  <cp:lastModifiedBy>Zeman Martin Ing.</cp:lastModifiedBy>
  <cp:revision>9</cp:revision>
  <dcterms:created xsi:type="dcterms:W3CDTF">2016-06-22T07:46:31Z</dcterms:created>
  <dcterms:modified xsi:type="dcterms:W3CDTF">2016-07-07T08:01:50Z</dcterms:modified>
</cp:coreProperties>
</file>