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2" r:id="rId2"/>
  </p:sldMasterIdLst>
  <p:notesMasterIdLst>
    <p:notesMasterId r:id="rId12"/>
  </p:notesMasterIdLst>
  <p:sldIdLst>
    <p:sldId id="262" r:id="rId3"/>
    <p:sldId id="257" r:id="rId4"/>
    <p:sldId id="258" r:id="rId5"/>
    <p:sldId id="263" r:id="rId6"/>
    <p:sldId id="265" r:id="rId7"/>
    <p:sldId id="264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/>
      <dgm:spPr/>
      <dgm:t>
        <a:bodyPr/>
        <a:lstStyle/>
        <a:p>
          <a:r>
            <a:rPr lang="cs-CZ" dirty="0" smtClean="0"/>
            <a:t>Způsob práce skupiny</a:t>
          </a:r>
          <a:endParaRPr lang="cs-CZ" dirty="0"/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C4C167E7-E89A-4B57-9771-9CFDF106DBF4}">
      <dgm:prSet phldrT="[Text]"/>
      <dgm:spPr/>
      <dgm:t>
        <a:bodyPr/>
        <a:lstStyle/>
        <a:p>
          <a:r>
            <a:rPr lang="cs-CZ" dirty="0" smtClean="0"/>
            <a:t>Specifický cíl – Standardy a interoperabilita</a:t>
          </a:r>
          <a:endParaRPr lang="cs-CZ" dirty="0"/>
        </a:p>
      </dgm:t>
    </dgm:pt>
    <dgm:pt modelId="{FD30CC9B-AF86-4A07-AE9F-F9DF88F3690C}" type="parTrans" cxnId="{937407E9-2960-4EB4-A649-A6416637734A}">
      <dgm:prSet/>
      <dgm:spPr/>
      <dgm:t>
        <a:bodyPr/>
        <a:lstStyle/>
        <a:p>
          <a:endParaRPr lang="cs-CZ"/>
        </a:p>
      </dgm:t>
    </dgm:pt>
    <dgm:pt modelId="{282D6875-6713-4619-91F8-FD53EAB8D91C}" type="sibTrans" cxnId="{937407E9-2960-4EB4-A649-A6416637734A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/>
      <dgm:spPr/>
      <dgm:t>
        <a:bodyPr/>
        <a:lstStyle/>
        <a:p>
          <a:r>
            <a:rPr lang="cs-CZ" dirty="0" smtClean="0"/>
            <a:t>Závěr</a:t>
          </a:r>
          <a:endParaRPr lang="cs-CZ" dirty="0"/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3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3"/>
      <dgm:spPr/>
    </dgm:pt>
    <dgm:pt modelId="{90346264-7F6A-4EF2-883B-A28C2200C8FD}" type="pres">
      <dgm:prSet presAssocID="{CC097C85-8808-4F4B-A029-F2484B589EE8}" presName="dstNode" presStyleLbl="node1" presStyleIdx="0" presStyleCnt="3"/>
      <dgm:spPr/>
    </dgm:pt>
    <dgm:pt modelId="{88713AD3-30CB-442B-AEDA-4592E23A4D1C}" type="pres">
      <dgm:prSet presAssocID="{3D608BEC-71FA-41ED-9F6E-18001181EB2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B52AA0-C67C-455C-B838-FF34AF5B69FC}" type="pres">
      <dgm:prSet presAssocID="{3D608BEC-71FA-41ED-9F6E-18001181EB2B}" presName="accent_1" presStyleCnt="0"/>
      <dgm:spPr/>
    </dgm:pt>
    <dgm:pt modelId="{36D5D293-8C89-47BE-B7FB-AB5A20A87343}" type="pres">
      <dgm:prSet presAssocID="{3D608BEC-71FA-41ED-9F6E-18001181EB2B}" presName="accentRepeatNode" presStyleLbl="solidFgAcc1" presStyleIdx="0" presStyleCnt="3"/>
      <dgm:spPr/>
    </dgm:pt>
    <dgm:pt modelId="{54FF0FC7-0AE8-4F66-B0A3-45FD7BC7CD0C}" type="pres">
      <dgm:prSet presAssocID="{C4C167E7-E89A-4B57-9771-9CFDF106DBF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9DF916-422A-4E03-B05B-A5AA20BAE235}" type="pres">
      <dgm:prSet presAssocID="{C4C167E7-E89A-4B57-9771-9CFDF106DBF4}" presName="accent_2" presStyleCnt="0"/>
      <dgm:spPr/>
    </dgm:pt>
    <dgm:pt modelId="{CF8B7467-10AD-414A-A28B-076D7FAD2FFB}" type="pres">
      <dgm:prSet presAssocID="{C4C167E7-E89A-4B57-9771-9CFDF106DBF4}" presName="accentRepeatNode" presStyleLbl="solidFgAcc1" presStyleIdx="1" presStyleCnt="3"/>
      <dgm:spPr/>
    </dgm:pt>
    <dgm:pt modelId="{D96DC4C1-4D87-4F54-AF77-7D24F3808F7C}" type="pres">
      <dgm:prSet presAssocID="{0A0A01EA-5D2C-4524-B58B-299809C2752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F5DED3-8287-4F9E-9596-10D06A6B77D0}" type="pres">
      <dgm:prSet presAssocID="{0A0A01EA-5D2C-4524-B58B-299809C2752A}" presName="accent_3" presStyleCnt="0"/>
      <dgm:spPr/>
    </dgm:pt>
    <dgm:pt modelId="{E2FAB83D-2A6A-406E-A690-E03F8F870087}" type="pres">
      <dgm:prSet presAssocID="{0A0A01EA-5D2C-4524-B58B-299809C2752A}" presName="accentRepeatNode" presStyleLbl="solidFgAcc1" presStyleIdx="2" presStyleCnt="3"/>
      <dgm:spPr/>
    </dgm:pt>
  </dgm:ptLst>
  <dgm:cxnLst>
    <dgm:cxn modelId="{7C9E3A9D-88A4-4843-AEF8-40C93B35FF75}" type="presOf" srcId="{3D608BEC-71FA-41ED-9F6E-18001181EB2B}" destId="{88713AD3-30CB-442B-AEDA-4592E23A4D1C}" srcOrd="0" destOrd="0" presId="urn:microsoft.com/office/officeart/2008/layout/VerticalCurvedList"/>
    <dgm:cxn modelId="{F0F182D4-6F6F-4F71-A1BA-63292A9189EE}" srcId="{CC097C85-8808-4F4B-A029-F2484B589EE8}" destId="{3D608BEC-71FA-41ED-9F6E-18001181EB2B}" srcOrd="0" destOrd="0" parTransId="{59FBA4B3-3678-4705-BC51-30799E35B972}" sibTransId="{C927DADC-DF37-44E6-AF5D-F9C81961F545}"/>
    <dgm:cxn modelId="{937407E9-2960-4EB4-A649-A6416637734A}" srcId="{CC097C85-8808-4F4B-A029-F2484B589EE8}" destId="{C4C167E7-E89A-4B57-9771-9CFDF106DBF4}" srcOrd="1" destOrd="0" parTransId="{FD30CC9B-AF86-4A07-AE9F-F9DF88F3690C}" sibTransId="{282D6875-6713-4619-91F8-FD53EAB8D91C}"/>
    <dgm:cxn modelId="{D66DAF7B-2969-4627-93B3-427A3202A8D6}" type="presOf" srcId="{0A0A01EA-5D2C-4524-B58B-299809C2752A}" destId="{D96DC4C1-4D87-4F54-AF77-7D24F3808F7C}" srcOrd="0" destOrd="0" presId="urn:microsoft.com/office/officeart/2008/layout/VerticalCurvedList"/>
    <dgm:cxn modelId="{766817F9-D61F-4D81-8005-ED02699EA891}" type="presOf" srcId="{CC097C85-8808-4F4B-A029-F2484B589EE8}" destId="{BFFFBFC0-CE71-4AD8-9C78-20B4C963B0DD}" srcOrd="0" destOrd="0" presId="urn:microsoft.com/office/officeart/2008/layout/VerticalCurvedList"/>
    <dgm:cxn modelId="{4A177124-58F2-43A8-BFA7-957E061F03DD}" srcId="{CC097C85-8808-4F4B-A029-F2484B589EE8}" destId="{0A0A01EA-5D2C-4524-B58B-299809C2752A}" srcOrd="2" destOrd="0" parTransId="{D1D1D8AB-8EB7-40A3-9B5C-5E0378A4E2F8}" sibTransId="{866137D8-FB1E-4617-B0FF-6664F4AFA120}"/>
    <dgm:cxn modelId="{BA29F88B-6CE2-411D-8CC4-9F7F21B936B3}" type="presOf" srcId="{C4C167E7-E89A-4B57-9771-9CFDF106DBF4}" destId="{54FF0FC7-0AE8-4F66-B0A3-45FD7BC7CD0C}" srcOrd="0" destOrd="0" presId="urn:microsoft.com/office/officeart/2008/layout/VerticalCurvedList"/>
    <dgm:cxn modelId="{7E6E1F3B-7CB1-42A0-96C5-F139F2D25FAD}" type="presOf" srcId="{C927DADC-DF37-44E6-AF5D-F9C81961F545}" destId="{602232A6-84CE-4E1A-BDC4-E69AAC025377}" srcOrd="0" destOrd="0" presId="urn:microsoft.com/office/officeart/2008/layout/VerticalCurvedList"/>
    <dgm:cxn modelId="{E4CDBBC4-6846-4F67-B6E7-EF4C0B0FBDF1}" type="presParOf" srcId="{BFFFBFC0-CE71-4AD8-9C78-20B4C963B0DD}" destId="{7AF31933-5BD8-4C8A-81B6-E3EE04486839}" srcOrd="0" destOrd="0" presId="urn:microsoft.com/office/officeart/2008/layout/VerticalCurvedList"/>
    <dgm:cxn modelId="{44DFB747-8755-4568-B3E9-476AE1993A5B}" type="presParOf" srcId="{7AF31933-5BD8-4C8A-81B6-E3EE04486839}" destId="{2360F631-3214-4517-BAEA-13182A703F4C}" srcOrd="0" destOrd="0" presId="urn:microsoft.com/office/officeart/2008/layout/VerticalCurvedList"/>
    <dgm:cxn modelId="{BF15F197-F849-42F3-B59D-7AC77A6BADDC}" type="presParOf" srcId="{2360F631-3214-4517-BAEA-13182A703F4C}" destId="{4DC4C280-CC4E-497E-A3A1-62FA7AE53531}" srcOrd="0" destOrd="0" presId="urn:microsoft.com/office/officeart/2008/layout/VerticalCurvedList"/>
    <dgm:cxn modelId="{9E39EEAE-ABCF-4EDE-9246-F5FE2DA996A1}" type="presParOf" srcId="{2360F631-3214-4517-BAEA-13182A703F4C}" destId="{602232A6-84CE-4E1A-BDC4-E69AAC025377}" srcOrd="1" destOrd="0" presId="urn:microsoft.com/office/officeart/2008/layout/VerticalCurvedList"/>
    <dgm:cxn modelId="{C6789AA7-F2DD-4542-8678-53E25D9808CA}" type="presParOf" srcId="{2360F631-3214-4517-BAEA-13182A703F4C}" destId="{DB85595A-ACB2-402D-8E3B-7E90034C9D74}" srcOrd="2" destOrd="0" presId="urn:microsoft.com/office/officeart/2008/layout/VerticalCurvedList"/>
    <dgm:cxn modelId="{D45E2CF2-F75D-4259-9EC1-1AC314322449}" type="presParOf" srcId="{2360F631-3214-4517-BAEA-13182A703F4C}" destId="{90346264-7F6A-4EF2-883B-A28C2200C8FD}" srcOrd="3" destOrd="0" presId="urn:microsoft.com/office/officeart/2008/layout/VerticalCurvedList"/>
    <dgm:cxn modelId="{9C01086D-C595-4BA8-8B5D-48A4D1405B04}" type="presParOf" srcId="{7AF31933-5BD8-4C8A-81B6-E3EE04486839}" destId="{88713AD3-30CB-442B-AEDA-4592E23A4D1C}" srcOrd="1" destOrd="0" presId="urn:microsoft.com/office/officeart/2008/layout/VerticalCurvedList"/>
    <dgm:cxn modelId="{3268E38A-0D5E-4680-83F4-45419B6F8FA6}" type="presParOf" srcId="{7AF31933-5BD8-4C8A-81B6-E3EE04486839}" destId="{C6B52AA0-C67C-455C-B838-FF34AF5B69FC}" srcOrd="2" destOrd="0" presId="urn:microsoft.com/office/officeart/2008/layout/VerticalCurvedList"/>
    <dgm:cxn modelId="{B5961326-96AE-4C4F-A9E9-68A0086BB6E8}" type="presParOf" srcId="{C6B52AA0-C67C-455C-B838-FF34AF5B69FC}" destId="{36D5D293-8C89-47BE-B7FB-AB5A20A87343}" srcOrd="0" destOrd="0" presId="urn:microsoft.com/office/officeart/2008/layout/VerticalCurvedList"/>
    <dgm:cxn modelId="{FD8C05BD-A695-4B16-AE12-14FB1D70C169}" type="presParOf" srcId="{7AF31933-5BD8-4C8A-81B6-E3EE04486839}" destId="{54FF0FC7-0AE8-4F66-B0A3-45FD7BC7CD0C}" srcOrd="3" destOrd="0" presId="urn:microsoft.com/office/officeart/2008/layout/VerticalCurvedList"/>
    <dgm:cxn modelId="{DF67B9DF-58A9-482B-8CBE-F217A0103395}" type="presParOf" srcId="{7AF31933-5BD8-4C8A-81B6-E3EE04486839}" destId="{D99DF916-422A-4E03-B05B-A5AA20BAE235}" srcOrd="4" destOrd="0" presId="urn:microsoft.com/office/officeart/2008/layout/VerticalCurvedList"/>
    <dgm:cxn modelId="{9C4953A3-D40F-4CEB-B93B-0AC833103570}" type="presParOf" srcId="{D99DF916-422A-4E03-B05B-A5AA20BAE235}" destId="{CF8B7467-10AD-414A-A28B-076D7FAD2FFB}" srcOrd="0" destOrd="0" presId="urn:microsoft.com/office/officeart/2008/layout/VerticalCurvedList"/>
    <dgm:cxn modelId="{A90C58B2-1571-4C3D-9F27-63F92D6C4642}" type="presParOf" srcId="{7AF31933-5BD8-4C8A-81B6-E3EE04486839}" destId="{D96DC4C1-4D87-4F54-AF77-7D24F3808F7C}" srcOrd="5" destOrd="0" presId="urn:microsoft.com/office/officeart/2008/layout/VerticalCurvedList"/>
    <dgm:cxn modelId="{6E356ABE-E46E-45E8-A263-622C17106CE7}" type="presParOf" srcId="{7AF31933-5BD8-4C8A-81B6-E3EE04486839}" destId="{C8F5DED3-8287-4F9E-9596-10D06A6B77D0}" srcOrd="6" destOrd="0" presId="urn:microsoft.com/office/officeart/2008/layout/VerticalCurvedList"/>
    <dgm:cxn modelId="{82EBEE42-251D-4B17-A053-CEBFAE59F3B2}" type="presParOf" srcId="{C8F5DED3-8287-4F9E-9596-10D06A6B77D0}" destId="{E2FAB83D-2A6A-406E-A690-E03F8F8700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/>
            <a:t>Seznam členů PS</a:t>
          </a:r>
          <a:endParaRPr lang="cs-CZ" dirty="0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b="1" dirty="0" smtClean="0"/>
            <a:t>Ing. Jiří Borej - koordinace NSeZ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9D3B5FC7-FDF8-4464-9279-67B4B9DEE1B0}">
      <dgm:prSet/>
      <dgm:spPr/>
      <dgm:t>
        <a:bodyPr/>
        <a:lstStyle/>
        <a:p>
          <a:r>
            <a:rPr lang="cs-CZ" dirty="0" smtClean="0"/>
            <a:t>Ing. Hynek Kružík</a:t>
          </a:r>
          <a:endParaRPr lang="cs-CZ" dirty="0"/>
        </a:p>
      </dgm:t>
    </dgm:pt>
    <dgm:pt modelId="{240F22E8-4A13-4FA6-9B3E-ED08BCDE77F2}" type="parTrans" cxnId="{2947F119-BB00-400D-8A3B-02C1892CAB80}">
      <dgm:prSet/>
      <dgm:spPr/>
      <dgm:t>
        <a:bodyPr/>
        <a:lstStyle/>
        <a:p>
          <a:endParaRPr lang="cs-CZ"/>
        </a:p>
      </dgm:t>
    </dgm:pt>
    <dgm:pt modelId="{F45748A1-B6C4-41DD-96C4-642FAFB12766}" type="sibTrans" cxnId="{2947F119-BB00-400D-8A3B-02C1892CAB80}">
      <dgm:prSet/>
      <dgm:spPr/>
      <dgm:t>
        <a:bodyPr/>
        <a:lstStyle/>
        <a:p>
          <a:endParaRPr lang="cs-CZ"/>
        </a:p>
      </dgm:t>
    </dgm:pt>
    <dgm:pt modelId="{B5F3ED22-EF5F-416F-BFA3-DE01F5F9D78C}">
      <dgm:prSet/>
      <dgm:spPr/>
      <dgm:t>
        <a:bodyPr/>
        <a:lstStyle/>
        <a:p>
          <a:r>
            <a:rPr lang="cs-CZ" dirty="0" smtClean="0"/>
            <a:t>Ing. Libor Seidl</a:t>
          </a:r>
          <a:endParaRPr lang="cs-CZ" dirty="0"/>
        </a:p>
      </dgm:t>
    </dgm:pt>
    <dgm:pt modelId="{DF3CFAB6-30E4-4760-B4B1-E95EAA6A5782}" type="parTrans" cxnId="{E36F17CD-AD64-4EFA-BB8D-6E21C1FF9421}">
      <dgm:prSet/>
      <dgm:spPr/>
      <dgm:t>
        <a:bodyPr/>
        <a:lstStyle/>
        <a:p>
          <a:endParaRPr lang="cs-CZ"/>
        </a:p>
      </dgm:t>
    </dgm:pt>
    <dgm:pt modelId="{F20DBB8B-853B-40EA-9096-68CF3FE71F91}" type="sibTrans" cxnId="{E36F17CD-AD64-4EFA-BB8D-6E21C1FF9421}">
      <dgm:prSet/>
      <dgm:spPr/>
      <dgm:t>
        <a:bodyPr/>
        <a:lstStyle/>
        <a:p>
          <a:endParaRPr lang="cs-CZ"/>
        </a:p>
      </dgm:t>
    </dgm:pt>
    <dgm:pt modelId="{868DCBDF-1EE2-4EC7-A68C-1E4B0B7CD783}">
      <dgm:prSet phldrT="[Text]"/>
      <dgm:spPr/>
      <dgm:t>
        <a:bodyPr/>
        <a:lstStyle/>
        <a:p>
          <a:r>
            <a:rPr lang="cs-CZ" b="1" dirty="0" smtClean="0"/>
            <a:t>Ing. Martin Zeman - předseda skupiny</a:t>
          </a:r>
          <a:endParaRPr lang="cs-CZ" dirty="0"/>
        </a:p>
      </dgm:t>
    </dgm:pt>
    <dgm:pt modelId="{C0A8AC07-D9D4-4CD6-8706-7542AF05E451}" type="parTrans" cxnId="{76EF54ED-E474-4066-9384-1D497D8DA4A1}">
      <dgm:prSet/>
      <dgm:spPr/>
      <dgm:t>
        <a:bodyPr/>
        <a:lstStyle/>
        <a:p>
          <a:endParaRPr lang="cs-CZ"/>
        </a:p>
      </dgm:t>
    </dgm:pt>
    <dgm:pt modelId="{39D74EAD-F950-411F-A1D5-7C8ABEA2F54C}" type="sibTrans" cxnId="{76EF54ED-E474-4066-9384-1D497D8DA4A1}">
      <dgm:prSet/>
      <dgm:spPr/>
      <dgm:t>
        <a:bodyPr/>
        <a:lstStyle/>
        <a:p>
          <a:endParaRPr lang="cs-CZ"/>
        </a:p>
      </dgm:t>
    </dgm:pt>
    <dgm:pt modelId="{BB66EDDD-5A39-4459-AD15-07E168C35AAD}">
      <dgm:prSet/>
      <dgm:spPr/>
      <dgm:t>
        <a:bodyPr/>
        <a:lstStyle/>
        <a:p>
          <a:r>
            <a:rPr lang="cs-CZ" dirty="0" smtClean="0"/>
            <a:t>RNDr. Daniel Klimeš, Ph.D.</a:t>
          </a:r>
          <a:endParaRPr lang="cs-CZ" dirty="0"/>
        </a:p>
      </dgm:t>
    </dgm:pt>
    <dgm:pt modelId="{26231AC7-1993-4665-93A7-42743AC099B7}" type="parTrans" cxnId="{F85A587C-0574-4BD1-99BB-4318DB32C4DC}">
      <dgm:prSet/>
      <dgm:spPr/>
      <dgm:t>
        <a:bodyPr/>
        <a:lstStyle/>
        <a:p>
          <a:endParaRPr lang="cs-CZ"/>
        </a:p>
      </dgm:t>
    </dgm:pt>
    <dgm:pt modelId="{81447B12-335C-4095-ACE2-5EC418A139AF}" type="sibTrans" cxnId="{F85A587C-0574-4BD1-99BB-4318DB32C4DC}">
      <dgm:prSet/>
      <dgm:spPr/>
      <dgm:t>
        <a:bodyPr/>
        <a:lstStyle/>
        <a:p>
          <a:endParaRPr lang="cs-CZ"/>
        </a:p>
      </dgm:t>
    </dgm:pt>
    <dgm:pt modelId="{61017D5B-F39C-4E33-AA5E-E0A90434CD12}">
      <dgm:prSet/>
      <dgm:spPr/>
      <dgm:t>
        <a:bodyPr/>
        <a:lstStyle/>
        <a:p>
          <a:r>
            <a:rPr lang="cs-CZ" dirty="0" smtClean="0"/>
            <a:t>Ing. Miroslav Zámečník</a:t>
          </a:r>
          <a:endParaRPr lang="cs-CZ" dirty="0"/>
        </a:p>
      </dgm:t>
    </dgm:pt>
    <dgm:pt modelId="{CDB433CB-BFF2-45D5-A50C-93CB92E8CE95}" type="sibTrans" cxnId="{D1FF1E15-2397-4893-A511-CF341FA72DC6}">
      <dgm:prSet/>
      <dgm:spPr/>
      <dgm:t>
        <a:bodyPr/>
        <a:lstStyle/>
        <a:p>
          <a:endParaRPr lang="cs-CZ"/>
        </a:p>
      </dgm:t>
    </dgm:pt>
    <dgm:pt modelId="{62325B40-1C5B-497B-B629-878119F85983}" type="parTrans" cxnId="{D1FF1E15-2397-4893-A511-CF341FA72DC6}">
      <dgm:prSet/>
      <dgm:spPr/>
      <dgm:t>
        <a:bodyPr/>
        <a:lstStyle/>
        <a:p>
          <a:endParaRPr lang="cs-CZ"/>
        </a:p>
      </dgm:t>
    </dgm:pt>
    <dgm:pt modelId="{0DC15552-4D41-44A2-8A2C-031A31919784}">
      <dgm:prSet/>
      <dgm:spPr/>
      <dgm:t>
        <a:bodyPr/>
        <a:lstStyle/>
        <a:p>
          <a:r>
            <a:rPr lang="cs-CZ" dirty="0" smtClean="0"/>
            <a:t>MUDr. Miroslav </a:t>
          </a:r>
          <a:r>
            <a:rPr lang="cs-CZ" dirty="0" err="1" smtClean="0"/>
            <a:t>Seiner</a:t>
          </a:r>
          <a:endParaRPr lang="cs-CZ" dirty="0"/>
        </a:p>
      </dgm:t>
    </dgm:pt>
    <dgm:pt modelId="{D4F0F08D-E3AD-4BB4-984F-A3E75E1DE9C9}" type="sibTrans" cxnId="{3B96EC6E-B1F8-4C90-B9C4-C31437867543}">
      <dgm:prSet/>
      <dgm:spPr/>
      <dgm:t>
        <a:bodyPr/>
        <a:lstStyle/>
        <a:p>
          <a:endParaRPr lang="cs-CZ"/>
        </a:p>
      </dgm:t>
    </dgm:pt>
    <dgm:pt modelId="{59B557D7-656E-4797-A728-6F7448E6C833}" type="parTrans" cxnId="{3B96EC6E-B1F8-4C90-B9C4-C31437867543}">
      <dgm:prSet/>
      <dgm:spPr/>
      <dgm:t>
        <a:bodyPr/>
        <a:lstStyle/>
        <a:p>
          <a:endParaRPr lang="cs-CZ"/>
        </a:p>
      </dgm:t>
    </dgm:pt>
    <dgm:pt modelId="{E3C5E709-F776-4DED-AB18-3781CFC51964}">
      <dgm:prSet/>
      <dgm:spPr/>
      <dgm:t>
        <a:bodyPr/>
        <a:lstStyle/>
        <a:p>
          <a:r>
            <a:rPr lang="cs-CZ" dirty="0" smtClean="0"/>
            <a:t>MUDr. Miroslav Zvolský</a:t>
          </a:r>
          <a:endParaRPr lang="cs-CZ" dirty="0"/>
        </a:p>
      </dgm:t>
    </dgm:pt>
    <dgm:pt modelId="{AAC07F21-B7BB-445A-B856-7975D81DA9F9}" type="parTrans" cxnId="{A7FF5B41-93E0-4930-BC76-6D76ED5296B0}">
      <dgm:prSet/>
      <dgm:spPr/>
      <dgm:t>
        <a:bodyPr/>
        <a:lstStyle/>
        <a:p>
          <a:endParaRPr lang="cs-CZ"/>
        </a:p>
      </dgm:t>
    </dgm:pt>
    <dgm:pt modelId="{968AC725-F662-453E-95F0-451F7FE72F92}" type="sibTrans" cxnId="{A7FF5B41-93E0-4930-BC76-6D76ED5296B0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4689005-C45E-4B8C-9FEC-C56A3486E094}" type="presOf" srcId="{0DC15552-4D41-44A2-8A2C-031A31919784}" destId="{BA12444D-1662-4B44-964F-FBBBF359EE6C}" srcOrd="0" destOrd="5" presId="urn:microsoft.com/office/officeart/2005/8/layout/vList5"/>
    <dgm:cxn modelId="{A766080A-344D-467B-888E-F6495016D16A}" type="presOf" srcId="{64FA8C1E-A85E-4A86-8F20-E4B752ADE017}" destId="{4A3AB400-CDD5-407A-80B3-6838074AF884}" srcOrd="0" destOrd="0" presId="urn:microsoft.com/office/officeart/2005/8/layout/vList5"/>
    <dgm:cxn modelId="{352F3351-5924-4D38-8A0D-79B44303D9A4}" type="presOf" srcId="{F801C7B5-2A5D-41BB-B96F-482B0B45830B}" destId="{93BA0308-79FD-4B5C-96F8-84AAE18FC723}" srcOrd="0" destOrd="0" presId="urn:microsoft.com/office/officeart/2005/8/layout/vList5"/>
    <dgm:cxn modelId="{56652A1B-EEF7-4E39-A764-70AAC608C983}" type="presOf" srcId="{E3C5E709-F776-4DED-AB18-3781CFC51964}" destId="{BA12444D-1662-4B44-964F-FBBBF359EE6C}" srcOrd="0" destOrd="7" presId="urn:microsoft.com/office/officeart/2005/8/layout/vList5"/>
    <dgm:cxn modelId="{76EF54ED-E474-4066-9384-1D497D8DA4A1}" srcId="{64FA8C1E-A85E-4A86-8F20-E4B752ADE017}" destId="{868DCBDF-1EE2-4EC7-A68C-1E4B0B7CD783}" srcOrd="0" destOrd="0" parTransId="{C0A8AC07-D9D4-4CD6-8706-7542AF05E451}" sibTransId="{39D74EAD-F950-411F-A1D5-7C8ABEA2F54C}"/>
    <dgm:cxn modelId="{3B96EC6E-B1F8-4C90-B9C4-C31437867543}" srcId="{64FA8C1E-A85E-4A86-8F20-E4B752ADE017}" destId="{0DC15552-4D41-44A2-8A2C-031A31919784}" srcOrd="5" destOrd="0" parTransId="{59B557D7-656E-4797-A728-6F7448E6C833}" sibTransId="{D4F0F08D-E3AD-4BB4-984F-A3E75E1DE9C9}"/>
    <dgm:cxn modelId="{E36F17CD-AD64-4EFA-BB8D-6E21C1FF9421}" srcId="{64FA8C1E-A85E-4A86-8F20-E4B752ADE017}" destId="{B5F3ED22-EF5F-416F-BFA3-DE01F5F9D78C}" srcOrd="4" destOrd="0" parTransId="{DF3CFAB6-30E4-4760-B4B1-E95EAA6A5782}" sibTransId="{F20DBB8B-853B-40EA-9096-68CF3FE71F91}"/>
    <dgm:cxn modelId="{780788CD-55D3-4CDA-B57D-BA2373BF6A7D}" srcId="{64FA8C1E-A85E-4A86-8F20-E4B752ADE017}" destId="{C276E38C-A715-4654-89E4-FCEAC7FC61F1}" srcOrd="1" destOrd="0" parTransId="{FFF7DD4A-F3DD-40C5-9489-409EDC6632A3}" sibTransId="{B0F807DF-A844-409E-82A2-74E8CB0837AD}"/>
    <dgm:cxn modelId="{50CEF555-F49F-47E1-B0AC-B518E3D53B94}" type="presOf" srcId="{C276E38C-A715-4654-89E4-FCEAC7FC61F1}" destId="{BA12444D-1662-4B44-964F-FBBBF359EE6C}" srcOrd="0" destOrd="1" presId="urn:microsoft.com/office/officeart/2005/8/layout/vList5"/>
    <dgm:cxn modelId="{D10CDE98-51A0-4D80-9995-4B36455A6BE5}" type="presOf" srcId="{B5F3ED22-EF5F-416F-BFA3-DE01F5F9D78C}" destId="{BA12444D-1662-4B44-964F-FBBBF359EE6C}" srcOrd="0" destOrd="4" presId="urn:microsoft.com/office/officeart/2005/8/layout/vList5"/>
    <dgm:cxn modelId="{D1FF1E15-2397-4893-A511-CF341FA72DC6}" srcId="{64FA8C1E-A85E-4A86-8F20-E4B752ADE017}" destId="{61017D5B-F39C-4E33-AA5E-E0A90434CD12}" srcOrd="6" destOrd="0" parTransId="{62325B40-1C5B-497B-B629-878119F85983}" sibTransId="{CDB433CB-BFF2-45D5-A50C-93CB92E8CE95}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A7FF5B41-93E0-4930-BC76-6D76ED5296B0}" srcId="{64FA8C1E-A85E-4A86-8F20-E4B752ADE017}" destId="{E3C5E709-F776-4DED-AB18-3781CFC51964}" srcOrd="7" destOrd="0" parTransId="{AAC07F21-B7BB-445A-B856-7975D81DA9F9}" sibTransId="{968AC725-F662-453E-95F0-451F7FE72F92}"/>
    <dgm:cxn modelId="{556D5309-BA02-436A-AA54-B538F495A579}" type="presOf" srcId="{61017D5B-F39C-4E33-AA5E-E0A90434CD12}" destId="{BA12444D-1662-4B44-964F-FBBBF359EE6C}" srcOrd="0" destOrd="6" presId="urn:microsoft.com/office/officeart/2005/8/layout/vList5"/>
    <dgm:cxn modelId="{AD0B1875-6CF3-430C-A923-563AA764580B}" type="presOf" srcId="{9D3B5FC7-FDF8-4464-9279-67B4B9DEE1B0}" destId="{BA12444D-1662-4B44-964F-FBBBF359EE6C}" srcOrd="0" destOrd="3" presId="urn:microsoft.com/office/officeart/2005/8/layout/vList5"/>
    <dgm:cxn modelId="{F85A587C-0574-4BD1-99BB-4318DB32C4DC}" srcId="{64FA8C1E-A85E-4A86-8F20-E4B752ADE017}" destId="{BB66EDDD-5A39-4459-AD15-07E168C35AAD}" srcOrd="2" destOrd="0" parTransId="{26231AC7-1993-4665-93A7-42743AC099B7}" sibTransId="{81447B12-335C-4095-ACE2-5EC418A139AF}"/>
    <dgm:cxn modelId="{98BAD9E9-4483-4268-8212-0E155C38FD08}" type="presOf" srcId="{868DCBDF-1EE2-4EC7-A68C-1E4B0B7CD783}" destId="{BA12444D-1662-4B44-964F-FBBBF359EE6C}" srcOrd="0" destOrd="0" presId="urn:microsoft.com/office/officeart/2005/8/layout/vList5"/>
    <dgm:cxn modelId="{2947F119-BB00-400D-8A3B-02C1892CAB80}" srcId="{64FA8C1E-A85E-4A86-8F20-E4B752ADE017}" destId="{9D3B5FC7-FDF8-4464-9279-67B4B9DEE1B0}" srcOrd="3" destOrd="0" parTransId="{240F22E8-4A13-4FA6-9B3E-ED08BCDE77F2}" sibTransId="{F45748A1-B6C4-41DD-96C4-642FAFB12766}"/>
    <dgm:cxn modelId="{2153C8CB-BB83-4EDB-BECE-A3162BF009DE}" type="presOf" srcId="{BB66EDDD-5A39-4459-AD15-07E168C35AAD}" destId="{BA12444D-1662-4B44-964F-FBBBF359EE6C}" srcOrd="0" destOrd="2" presId="urn:microsoft.com/office/officeart/2005/8/layout/vList5"/>
    <dgm:cxn modelId="{4D6B954D-B4C6-4CBC-864A-EE2DEF98F561}" type="presParOf" srcId="{93BA0308-79FD-4B5C-96F8-84AAE18FC723}" destId="{28F61DF2-86E9-412E-A29E-1EA860BBDC94}" srcOrd="0" destOrd="0" presId="urn:microsoft.com/office/officeart/2005/8/layout/vList5"/>
    <dgm:cxn modelId="{B2C71AE6-FB0D-4B05-B864-68EA78AE9F0B}" type="presParOf" srcId="{28F61DF2-86E9-412E-A29E-1EA860BBDC94}" destId="{4A3AB400-CDD5-407A-80B3-6838074AF884}" srcOrd="0" destOrd="0" presId="urn:microsoft.com/office/officeart/2005/8/layout/vList5"/>
    <dgm:cxn modelId="{422CD478-1084-4EB0-AF32-DAF699D58B5B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13AD3-30CB-442B-AEDA-4592E23A4D1C}">
      <dsp:nvSpPr>
        <dsp:cNvPr id="0" name=""/>
        <dsp:cNvSpPr/>
      </dsp:nvSpPr>
      <dsp:spPr>
        <a:xfrm>
          <a:off x="628203" y="452596"/>
          <a:ext cx="6103838" cy="905192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Způsob práce skupiny</a:t>
          </a:r>
          <a:endParaRPr lang="cs-CZ" sz="2800" kern="1200" dirty="0"/>
        </a:p>
      </dsp:txBody>
      <dsp:txXfrm>
        <a:off x="628203" y="452596"/>
        <a:ext cx="6103838" cy="905192"/>
      </dsp:txXfrm>
    </dsp:sp>
    <dsp:sp modelId="{36D5D293-8C89-47BE-B7FB-AB5A20A8734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F0FC7-0AE8-4F66-B0A3-45FD7BC7CD0C}">
      <dsp:nvSpPr>
        <dsp:cNvPr id="0" name=""/>
        <dsp:cNvSpPr/>
      </dsp:nvSpPr>
      <dsp:spPr>
        <a:xfrm>
          <a:off x="957241" y="1810385"/>
          <a:ext cx="5774800" cy="905192"/>
        </a:xfrm>
        <a:prstGeom prst="rect">
          <a:avLst/>
        </a:prstGeom>
        <a:solidFill>
          <a:schemeClr val="accent4">
            <a:shade val="80000"/>
            <a:hueOff val="379156"/>
            <a:satOff val="-46826"/>
            <a:lumOff val="232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Specifický cíl – Standardy a interoperabilita</a:t>
          </a:r>
          <a:endParaRPr lang="cs-CZ" sz="2800" kern="1200" dirty="0"/>
        </a:p>
      </dsp:txBody>
      <dsp:txXfrm>
        <a:off x="957241" y="1810385"/>
        <a:ext cx="5774800" cy="905192"/>
      </dsp:txXfrm>
    </dsp:sp>
    <dsp:sp modelId="{CF8B7467-10AD-414A-A28B-076D7FAD2FFB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79156"/>
              <a:satOff val="-46826"/>
              <a:lumOff val="23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DC4C1-4D87-4F54-AF77-7D24F3808F7C}">
      <dsp:nvSpPr>
        <dsp:cNvPr id="0" name=""/>
        <dsp:cNvSpPr/>
      </dsp:nvSpPr>
      <dsp:spPr>
        <a:xfrm>
          <a:off x="628203" y="3168174"/>
          <a:ext cx="6103838" cy="905192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Závěr</a:t>
          </a:r>
          <a:endParaRPr lang="cs-CZ" sz="2800" kern="1200" dirty="0"/>
        </a:p>
      </dsp:txBody>
      <dsp:txXfrm>
        <a:off x="628203" y="3168174"/>
        <a:ext cx="6103838" cy="905192"/>
      </dsp:txXfrm>
    </dsp:sp>
    <dsp:sp modelId="{E2FAB83D-2A6A-406E-A690-E03F8F870087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331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b="1" kern="1200" dirty="0" smtClean="0"/>
            <a:t>Ing. Martin Zeman - předseda skupiny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b="1" kern="1200" dirty="0" smtClean="0"/>
            <a:t>Ing. Jiří Borej - koordinace NSeZ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RNDr. Daniel Klimeš, Ph.D.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Ing. Hynek Kružík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Ing. Libor Seidl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MUDr. Miroslav </a:t>
          </a:r>
          <a:r>
            <a:rPr lang="cs-CZ" sz="2300" kern="1200" dirty="0" err="1" smtClean="0"/>
            <a:t>Seiner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Ing. Miroslav Zámečník</a:t>
          </a:r>
          <a:endParaRPr lang="cs-CZ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300" kern="1200" dirty="0" smtClean="0"/>
            <a:t>MUDr. Miroslav Zvolský</a:t>
          </a:r>
          <a:endParaRPr lang="cs-CZ" sz="2300" kern="1200" dirty="0"/>
        </a:p>
      </dsp:txBody>
      <dsp:txXfrm rot="-5400000">
        <a:off x="272205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500" kern="1200" dirty="0" smtClean="0"/>
            <a:t>Seznam členů PS</a:t>
          </a:r>
          <a:endParaRPr lang="cs-CZ" sz="4500" kern="1200" dirty="0"/>
        </a:p>
      </dsp:txBody>
      <dsp:txXfrm>
        <a:off x="132880" y="132880"/>
        <a:ext cx="2456294" cy="4630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F20D9-980A-4CCF-94C9-FA1198CCA96C}" type="datetimeFigureOut">
              <a:rPr lang="cs-CZ" smtClean="0"/>
              <a:t>23.6.2016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8ED0B-97CD-4A83-8DE1-3E3DEB1CF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436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633F9CE5-869D-47D4-B6B8-FBAF37539851}" type="slidenum">
              <a:rPr lang="cs-CZ" altLang="cs-CZ" sz="1200" smtClean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defRPr/>
              </a:pPr>
              <a:t>1</a:t>
            </a:fld>
            <a:endParaRPr lang="cs-CZ" altLang="cs-CZ" sz="120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0ECADF9-6C2C-4A99-A654-B1D732C09AE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706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43257-468D-4033-9A12-4E959DDA41F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828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484E0-36DA-4498-B957-B1877EA8726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7536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FE73-6946-4B3B-8407-EEBE0363603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234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A5F2882-27B5-4505-8430-FB3A22AA39B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10510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8E74F-2DDD-4179-A6AD-995D8230DBC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3704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6E56E-1832-4BCF-9046-8CD41BD7AE7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011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18367-CBCE-4E39-9F47-302BEE23DCB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06318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C1A36-93CA-46AA-AEF9-046D245A629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0056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45106-84B9-4123-871F-C88F38B01929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7585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ECD55-7281-42AC-BF14-9AAAE365070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0510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9F728-DD93-42BA-AF11-E67F42A9565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74665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E969-A4D0-4DD8-ABE2-36A45FBF5BF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43068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8EC49-9430-4644-B5EC-341A85D64C2C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9756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ABBF-4B12-43C6-A0E1-78B2AD5489B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6353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07A8-189B-4E5E-BE37-D0CEDB5AD0C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69003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0CB70-34EC-4058-82AA-BCA08B997A9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1467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CFCC1-7948-4CD1-8C5F-E5294C18073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7676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55B85-4388-44EC-9C7E-F0816E6A630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1275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5965C-DEE4-4CCD-89A5-2C63761A7166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13815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4002-FDDD-4098-B011-3B62639BE8CD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466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0BA79-E513-48D5-BCD2-051DF00AF81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8674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C027-43EF-4EC6-AAA3-4EE0E8A9A930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2174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CF696-02F0-42B2-A00C-FC3FFE61592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79893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F960-9B48-4CBF-ADE7-F87C19A2876C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883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36DF08-1AAC-4187-9B7E-90F44E731263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283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349500"/>
            <a:ext cx="7632700" cy="21891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>Pracovní skupina </a:t>
            </a:r>
            <a:r>
              <a:rPr lang="cs-CZ" altLang="cs-CZ" sz="4000" dirty="0" smtClean="0"/>
              <a:t>Standardy</a:t>
            </a:r>
            <a:br>
              <a:rPr lang="cs-CZ" altLang="cs-CZ" sz="4000" dirty="0" smtClean="0"/>
            </a:br>
            <a:endParaRPr lang="en-GB" altLang="cs-CZ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293096"/>
            <a:ext cx="7272337" cy="1295400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cs-CZ" altLang="cs-CZ" sz="2400" dirty="0" smtClean="0"/>
              <a:t>Ing. Martin ZEMAN</a:t>
            </a:r>
          </a:p>
          <a:p>
            <a:pPr marL="0" indent="0" algn="ctr" eaLnBrk="1" hangingPunct="1">
              <a:defRPr/>
            </a:pPr>
            <a:r>
              <a:rPr lang="cs-CZ" sz="2400" dirty="0"/>
              <a:t>p</a:t>
            </a:r>
            <a:r>
              <a:rPr lang="cs-CZ" sz="2400" dirty="0" smtClean="0"/>
              <a:t>ředseda </a:t>
            </a:r>
            <a:r>
              <a:rPr lang="cs-CZ" sz="2400" dirty="0" smtClean="0"/>
              <a:t>pracovní </a:t>
            </a:r>
            <a:r>
              <a:rPr lang="cs-CZ" sz="2400" dirty="0" smtClean="0"/>
              <a:t>skupiny</a:t>
            </a:r>
            <a:endParaRPr lang="cs-CZ" altLang="cs-CZ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9673" y="5666928"/>
            <a:ext cx="727233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cs-CZ" sz="2000" kern="0" dirty="0" err="1" smtClean="0"/>
              <a:t>NSeZ</a:t>
            </a:r>
            <a:r>
              <a:rPr lang="cs-CZ" sz="2000" kern="0" dirty="0" smtClean="0"/>
              <a:t> – neveřejná prezentace</a:t>
            </a:r>
          </a:p>
          <a:p>
            <a:pPr>
              <a:defRPr/>
            </a:pPr>
            <a:r>
              <a:rPr lang="cs-CZ" sz="2000" kern="0" dirty="0" smtClean="0"/>
              <a:t>Emauzy, 16.6.2016</a:t>
            </a:r>
            <a:endParaRPr lang="cs-CZ" altLang="cs-CZ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35544588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Agenda</a:t>
            </a: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6680200" y="5740400"/>
            <a:ext cx="2463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360531"/>
              </p:ext>
            </p:extLst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1778428-2619-45CE-A78C-A662AC78ACB5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72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Složení skupiny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8899322"/>
              </p:ext>
            </p:extLst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CD97CD6-DE33-4008-82E7-5CA6C1989573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8751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Zadání pro pracovní skupinu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196752"/>
            <a:ext cx="7848872" cy="5184576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  <a:defRPr/>
            </a:pPr>
            <a:endParaRPr lang="cs-CZ" sz="1400" dirty="0" smtClean="0"/>
          </a:p>
          <a:p>
            <a:r>
              <a:rPr lang="cs-CZ" sz="2400" b="0" dirty="0" smtClean="0"/>
              <a:t>Hlavním úkolem pracovní skupiny Standardy </a:t>
            </a:r>
            <a:r>
              <a:rPr lang="cs-CZ" sz="2400" b="0" dirty="0"/>
              <a:t>NSeZ je spolupráce při tvorbě návrhu a implementaci </a:t>
            </a:r>
            <a:r>
              <a:rPr lang="cs-CZ" sz="2400" dirty="0"/>
              <a:t>standardizačního rámce </a:t>
            </a:r>
            <a:r>
              <a:rPr lang="cs-CZ" sz="2400" b="0" dirty="0"/>
              <a:t>elektronického zdravotnictví (Národního rámce interoperability</a:t>
            </a:r>
            <a:r>
              <a:rPr lang="cs-CZ" sz="2400" b="0" dirty="0" smtClean="0"/>
              <a:t>).</a:t>
            </a:r>
            <a:endParaRPr lang="cs-CZ" sz="2400" b="0" dirty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B83C041-7D90-4556-8320-A86A73E28B69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b="0" smtClean="0"/>
          </a:p>
        </p:txBody>
      </p:sp>
    </p:spTree>
    <p:extLst>
      <p:ext uri="{BB962C8B-B14F-4D97-AF65-F5344CB8AC3E}">
        <p14:creationId xmlns:p14="http://schemas.microsoft.com/office/powerpoint/2010/main" val="20813489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Návrh postupu - </a:t>
            </a:r>
            <a:r>
              <a:rPr lang="it-IT" dirty="0" smtClean="0"/>
              <a:t>S</a:t>
            </a:r>
            <a:r>
              <a:rPr lang="cs-CZ" dirty="0" smtClean="0"/>
              <a:t>C</a:t>
            </a:r>
            <a:r>
              <a:rPr lang="it-IT" dirty="0" smtClean="0"/>
              <a:t> </a:t>
            </a:r>
            <a:r>
              <a:rPr lang="it-IT" dirty="0"/>
              <a:t>4.2. Standardy a interoperabilita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61662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Návrh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standardizačního rámce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Implementace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standardizačního rámce (institucionální a procesní zajištění adopce a rozvoje interoperabilních standardů v oblasti zdravotnictví)</a:t>
            </a: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zlepšování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existujících národních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standardů, </a:t>
            </a:r>
            <a:endParaRPr lang="cs-CZ" sz="16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	postupné sbližování národních se zvolenými globálními 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standardy,</a:t>
            </a: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vytvoření</a:t>
            </a: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terminologických služeb pro správu, změnové řízení a vzájemné mapování použitých číselníků a terminologií, </a:t>
            </a:r>
            <a:endParaRPr lang="cs-CZ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tvorba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národních metamodelů, konceptuálních a informačních modelů, </a:t>
            </a:r>
            <a:endParaRPr lang="cs-CZ" sz="1600" b="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16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tvorba </a:t>
            </a:r>
            <a:r>
              <a:rPr lang="cs-CZ" sz="1600" b="0" dirty="0">
                <a:ea typeface="Calibri" panose="020F0502020204030204" pitchFamily="34" charset="0"/>
                <a:cs typeface="Times New Roman" panose="02020603050405020304" pitchFamily="18" charset="0"/>
              </a:rPr>
              <a:t>národních systémů pro formalizovanou správu znalostí.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Identifikace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vhodných globálních standardů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pro zajištění přeshraniční interoperability (především se sousedními zeměmi)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Lokalizace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zvolených standardů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Implementace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převodních můstků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mezi standardy národními a 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globálními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Zavedení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globálního standardu jako alternativy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ke standardu národnímu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Postupné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ukončení dalšího rozvoje národního standardu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4751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Návrh postupu -</a:t>
            </a:r>
            <a:r>
              <a:rPr lang="it-IT" dirty="0" smtClean="0"/>
              <a:t> 4.2.</a:t>
            </a:r>
            <a:r>
              <a:rPr lang="cs-CZ" dirty="0" smtClean="0"/>
              <a:t>1</a:t>
            </a:r>
            <a:r>
              <a:rPr lang="it-IT" dirty="0" smtClean="0"/>
              <a:t> </a:t>
            </a:r>
            <a:r>
              <a:rPr lang="cs-CZ" dirty="0"/>
              <a:t>Klinické terminologie a klasifikace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61662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Systematická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podpora vědy, výzkumu a inovací na poli terminologií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(tvorba mapovacích algoritmů, tvorba kvalitativních metodik, tvorba nových terminologií, adaptace reprezentace znalostí atp.)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Vytvoření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národního rámce pro správu a rozvoj zdravotnických klasifikací a terminologií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Zřízení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centrální terminologické služby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zajišťující změnové řízení, publikování a mapování terminologií a 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klasifikací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Volba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vhodného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systému pro správu znalostí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Zřízení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centrální služby pro správu klinických a technických (informačních) znalost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í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Výběr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množiny terminologií a klasifikací pro použití v jednotlivých doménách a oblastech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(léčebná péče, rehabilitační péče, paliativní péče, následná péče, laboratorní medicína, výkaznictví atp.)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Provedení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lokalizace/internacionalizace a mapování klasifikací a terminologií na mezinárodní systém SNOMED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CT </a:t>
            </a:r>
            <a:endParaRPr lang="cs-CZ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04636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Návrh postupu - </a:t>
            </a:r>
            <a:r>
              <a:rPr lang="it-IT" dirty="0" smtClean="0"/>
              <a:t>4.2.</a:t>
            </a:r>
            <a:r>
              <a:rPr lang="cs-CZ" dirty="0"/>
              <a:t>2</a:t>
            </a:r>
            <a:r>
              <a:rPr lang="it-IT" dirty="0" smtClean="0"/>
              <a:t> </a:t>
            </a:r>
            <a:r>
              <a:rPr lang="cs-CZ" dirty="0" smtClean="0"/>
              <a:t>Interoperabilita a datové struktury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61662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Vytvořit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institucionální podporu harmonizace, profilace a dalšího rozvoje národních a mezinárodních datových protokolů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(urgentní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dataset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eRecept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propouštěcí zprávy, laboratorní zprávy, zobrazovací vyšetření,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eŽádanka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,…) s cílem:</a:t>
            </a: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Vytvářet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referenční informační a technologické modely a metamodely</a:t>
            </a: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Vytvářet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a publikovat </a:t>
            </a:r>
            <a:r>
              <a:rPr lang="cs-CZ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repozitoře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metadat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Vytvářet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převodní mechanismy mezi národními a mezinárodními data sety podporující přeshraniční 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interoperabilitu,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Popsat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způsoby použití standardů pro konkrétní případy (tzv. implementační příručky) a popsat komunikační 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scénáře,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85825" lvl="1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Specifikovat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datová rozhraní a minimální obsahové a funkční požadavky na zdravotnické informační 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systémy. 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Zavést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systém certifikace zdravotnických informačních systémů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Systematická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podpora vědy, výzkumu a inovací na poli rozvoje interoperabilních řešení 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(nové domény, kritická zhodnocení, srovnání, mapování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58235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Návrh postupu - </a:t>
            </a:r>
            <a:r>
              <a:rPr lang="it-IT" dirty="0" smtClean="0"/>
              <a:t>4.2.</a:t>
            </a:r>
            <a:r>
              <a:rPr lang="cs-CZ" dirty="0" smtClean="0"/>
              <a:t>3</a:t>
            </a:r>
            <a:r>
              <a:rPr lang="it-IT" dirty="0" smtClean="0"/>
              <a:t> </a:t>
            </a:r>
            <a:r>
              <a:rPr lang="cs-CZ" dirty="0" smtClean="0"/>
              <a:t>Přístup k datům a EHR/EMR/EPR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61662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Vytvořit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institucionální zabezpečení rozvoje standardů v oblasti EHR a řízení přístupu k datům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(správa politik sdílení elektronických zdravotních záznamů)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Specifikovat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standardy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pro způsob vedení a minimální obsah sdíleného zdravotního záznamu (EHR, PCEHR)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Specifikovat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další funkční, procesní, technické a bezpečnostní požadavky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na systém vedení a správy sdíleného zdravotního záznamu (banku zdravotních záznamů)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Specifikovat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politiky řízení přístupu k datům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v rámci elektronického zdravotnictví a zejména sdíleného zdravotního záznamu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Systematická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podpora vědy, výzkumu a inovací při rozvoji konceptu EHR resp. PCEHR  a systémů nezávislých bank zdravotních záznamů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(další funkcionalita, způsob vytěžování dat pro klinické studie, definice dalších datových rozhraní atp</a:t>
            </a:r>
            <a:r>
              <a:rPr lang="cs-CZ" sz="1800" b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cs-CZ" sz="18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74154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60444" cy="1052513"/>
          </a:xfrm>
        </p:spPr>
        <p:txBody>
          <a:bodyPr/>
          <a:lstStyle/>
          <a:p>
            <a:r>
              <a:rPr lang="cs-CZ" dirty="0" smtClean="0"/>
              <a:t>Návrh postupu - </a:t>
            </a:r>
            <a:r>
              <a:rPr lang="it-IT" dirty="0" smtClean="0"/>
              <a:t>4.3.6</a:t>
            </a:r>
            <a:r>
              <a:rPr lang="it-IT" dirty="0"/>
              <a:t>. Podpora přijímání a užívání standardů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61662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Zajistit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vznik kompetenčního centra pro správu a vývoj standardů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pro potřeby elektronického zdravotnictví s cílem:</a:t>
            </a:r>
          </a:p>
          <a:p>
            <a:pPr marL="828675"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zajistit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systematický výběr a rozvoj otevřených národních a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mezinárodních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standardů,</a:t>
            </a:r>
          </a:p>
          <a:p>
            <a:pPr marL="828675" lvl="1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zajistit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úplný životní cyklus standardů.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Zajistit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harmonizaci standardů mezi doménami</a:t>
            </a:r>
            <a:r>
              <a:rPr lang="cs-CZ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Klasifikovat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standardy a určit povinný rozsah jejich </a:t>
            </a: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použití.</a:t>
            </a:r>
            <a:endParaRPr lang="cs-CZ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1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Zajistit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kontrolu a prosazení používání závazných standardů v rámci akreditační činnosti, certifikací softwarových komponent, prosazováním motivačních nástrojů a kontrolou způsobu jejich používání. </a:t>
            </a:r>
            <a:endParaRPr lang="cs-CZ" sz="1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cs-CZ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</a:pPr>
            <a:r>
              <a:rPr lang="cs-CZ" sz="1800" dirty="0"/>
              <a:t>Indikátorem dosažení je vytvoření kompetenčního centra pro správu a vývoj </a:t>
            </a:r>
            <a:r>
              <a:rPr lang="cs-CZ" sz="1800" dirty="0" smtClean="0"/>
              <a:t>standardů</a:t>
            </a:r>
            <a:endParaRPr lang="cs-CZ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DF7C7-F1DB-4197-BB1A-7EA2223D31E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55767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606</Words>
  <Application>Microsoft Office PowerPoint</Application>
  <PresentationFormat>Předvádění na obrazovce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sablona_prezentace</vt:lpstr>
      <vt:lpstr>2_sablona_prezentace</vt:lpstr>
      <vt:lpstr> Pracovní skupina Standardy </vt:lpstr>
      <vt:lpstr>Agenda</vt:lpstr>
      <vt:lpstr>Složení skupiny skupiny</vt:lpstr>
      <vt:lpstr>Zadání pro pracovní skupinu </vt:lpstr>
      <vt:lpstr>Návrh postupu - SC 4.2. Standardy a interoperabilita</vt:lpstr>
      <vt:lpstr>Návrh postupu - 4.2.1 Klinické terminologie a klasifikace</vt:lpstr>
      <vt:lpstr>Návrh postupu - 4.2.2 Interoperabilita a datové struktury</vt:lpstr>
      <vt:lpstr>Návrh postupu - 4.2.3 Přístup k datům a EHR/EMR/EPR</vt:lpstr>
      <vt:lpstr>Návrh postupu - 4.3.6. Podpora přijímání a užívání standardů </vt:lpstr>
    </vt:vector>
  </TitlesOfParts>
  <Company>MZČR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PS Telemedicína/mHealth </dc:title>
  <dc:creator>Plass Petr</dc:creator>
  <cp:lastModifiedBy>Zeman Martin Ing.</cp:lastModifiedBy>
  <cp:revision>15</cp:revision>
  <dcterms:created xsi:type="dcterms:W3CDTF">2016-06-15T12:24:14Z</dcterms:created>
  <dcterms:modified xsi:type="dcterms:W3CDTF">2016-06-23T13:51:29Z</dcterms:modified>
</cp:coreProperties>
</file>