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4"/>
  </p:sldMasterIdLst>
  <p:notesMasterIdLst>
    <p:notesMasterId r:id="rId12"/>
  </p:notesMasterIdLst>
  <p:sldIdLst>
    <p:sldId id="259" r:id="rId5"/>
    <p:sldId id="310" r:id="rId6"/>
    <p:sldId id="304" r:id="rId7"/>
    <p:sldId id="303" r:id="rId8"/>
    <p:sldId id="307" r:id="rId9"/>
    <p:sldId id="306" r:id="rId10"/>
    <p:sldId id="309" r:id="rId11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5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6866" autoAdjust="0"/>
  </p:normalViewPr>
  <p:slideViewPr>
    <p:cSldViewPr>
      <p:cViewPr varScale="1">
        <p:scale>
          <a:sx n="87" d="100"/>
          <a:sy n="87" d="100"/>
        </p:scale>
        <p:origin x="130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7F20D9-980A-4CCF-94C9-FA1198CCA96C}" type="datetimeFigureOut">
              <a:rPr lang="cs-CZ" smtClean="0"/>
              <a:t>11.10.2018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18ED0B-97CD-4A83-8DE1-3E3DEB1CFE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8436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GB">
              <a:latin typeface="Times New Roman" charset="0"/>
              <a:ea typeface="ＭＳ Ｐゴシック" charset="0"/>
            </a:endParaRPr>
          </a:p>
        </p:txBody>
      </p:sp>
      <p:sp>
        <p:nvSpPr>
          <p:cNvPr id="17412" name="Zástupný symbol pro číslo snímku 3"/>
          <p:cNvSpPr>
            <a:spLocks noGrp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EC1DDC0D-7191-41C7-95BC-614779817187}" type="slidenum">
              <a:rPr lang="cs-CZ" altLang="cs-CZ" sz="1200" smtClean="0">
                <a:solidFill>
                  <a:prstClr val="black"/>
                </a:solidFill>
                <a:latin typeface="Times New Roman" pitchFamily="18" charset="0"/>
              </a:rPr>
              <a:pPr eaLnBrk="1" hangingPunct="1">
                <a:defRPr/>
              </a:pPr>
              <a:t>1</a:t>
            </a:fld>
            <a:endParaRPr lang="cs-CZ" altLang="cs-CZ" sz="1200" smtClean="0">
              <a:solidFill>
                <a:prstClr val="black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0010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-12700" y="1968500"/>
            <a:ext cx="9156700" cy="48895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cs-CZ" altLang="cs-CZ" smtClean="0">
              <a:solidFill>
                <a:srgbClr val="003D61"/>
              </a:solidFill>
              <a:ea typeface="MS PGothic" pitchFamily="34" charset="-128"/>
            </a:endParaRPr>
          </a:p>
        </p:txBody>
      </p:sp>
      <p:pic>
        <p:nvPicPr>
          <p:cNvPr id="5" name="Picture 9" descr="logo_mzc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682625"/>
            <a:ext cx="6737350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" descr="pp_titul_podtis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9138"/>
            <a:ext cx="812800" cy="486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30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33488" y="2463800"/>
            <a:ext cx="6794500" cy="2189163"/>
          </a:xfrm>
        </p:spPr>
        <p:txBody>
          <a:bodyPr anchor="t"/>
          <a:lstStyle>
            <a:lvl1pPr>
              <a:defRPr/>
            </a:lvl1pPr>
          </a:lstStyle>
          <a:p>
            <a:pPr lvl="0"/>
            <a:r>
              <a:rPr lang="cs-CZ" altLang="cs-CZ" noProof="0" smtClean="0"/>
              <a:t>KLEPNUTÍM LZE UPRAVIT STYL PŘEDLOHY NADPISŮ.</a:t>
            </a:r>
          </a:p>
        </p:txBody>
      </p:sp>
      <p:sp>
        <p:nvSpPr>
          <p:cNvPr id="4730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33488" y="4857750"/>
            <a:ext cx="6794500" cy="1235075"/>
          </a:xfrm>
        </p:spPr>
        <p:txBody>
          <a:bodyPr/>
          <a:lstStyle>
            <a:lvl1pPr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altLang="cs-CZ" noProof="0" smtClean="0"/>
              <a:t>Klepnutím lze upravit styl předlohy podnadpisů.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220788" y="6245225"/>
            <a:ext cx="1370012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cs-CZ" altLang="cs-CZ">
              <a:solidFill>
                <a:srgbClr val="FFFFFF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916238" y="6245225"/>
            <a:ext cx="2895600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cs-CZ" altLang="cs-CZ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0ECADF9-6C2C-4A99-A654-B1D732C09AE1}" type="slidenum">
              <a:rPr lang="cs-CZ" altLang="cs-CZ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341427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A43257-468D-4033-9A12-4E959DDA41F2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80123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329363" y="0"/>
            <a:ext cx="1698625" cy="6126163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233488" y="0"/>
            <a:ext cx="4943475" cy="6126163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B484E0-36DA-4498-B957-B1877EA87267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367431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33488" y="0"/>
            <a:ext cx="6794500" cy="105251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33488" y="1600200"/>
            <a:ext cx="332105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706938" y="1600200"/>
            <a:ext cx="332105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5FE73-6946-4B3B-8407-EEBE03636034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54007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69F728-DD93-42BA-AF11-E67F42A9565F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38130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DCFCC1-7948-4CD1-8C5F-E5294C180738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2983309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33488" y="1600200"/>
            <a:ext cx="33210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06938" y="1600200"/>
            <a:ext cx="33210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E55B85-4388-44EC-9C7E-F0816E6A630A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423273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F5965C-DEE4-4CCD-89A5-2C63761A7166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408264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924002-FDDD-4098-B011-3B62639BE8CD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780668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30BA79-E513-48D5-BCD2-051DF00AF81E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82365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6DC027-43EF-4EC6-AAA3-4EE0E8A9A930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00508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CF696-02F0-42B2-A00C-FC3FFE61592E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836631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ChangeArrowheads="1"/>
          </p:cNvSpPr>
          <p:nvPr/>
        </p:nvSpPr>
        <p:spPr bwMode="auto">
          <a:xfrm>
            <a:off x="3175" y="0"/>
            <a:ext cx="8024813" cy="10795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cs-CZ" altLang="cs-CZ" sz="1800" smtClean="0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33488" y="0"/>
            <a:ext cx="6794500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</a:t>
            </a:r>
            <a:r>
              <a:rPr lang="en-US" altLang="cs-CZ" smtClean="0"/>
              <a:t> </a:t>
            </a:r>
            <a:r>
              <a:rPr lang="cs-CZ" altLang="cs-CZ" smtClean="0"/>
              <a:t/>
            </a:r>
            <a:br>
              <a:rPr lang="cs-CZ" altLang="cs-CZ" smtClean="0"/>
            </a:br>
            <a:r>
              <a:rPr lang="cs-CZ" altLang="cs-CZ" smtClean="0"/>
              <a:t>PŘEDLOHY NADPISŮ.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33488" y="1600200"/>
            <a:ext cx="67945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3358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33488" y="6245225"/>
            <a:ext cx="1371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3358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14650" y="6237288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3358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07125" y="6245225"/>
            <a:ext cx="18351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illSans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C49F960-9B48-4CBF-ADE7-F87C19A2876C}" type="slidenum">
              <a:rPr lang="cs-CZ" altLang="cs-CZ">
                <a:solidFill>
                  <a:srgbClr val="003D61"/>
                </a:solidFill>
                <a:ea typeface="MS PGothic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 altLang="cs-CZ">
              <a:solidFill>
                <a:srgbClr val="003D61"/>
              </a:solidFill>
              <a:ea typeface="MS PGothic" pitchFamily="34" charset="-128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8628063" y="558800"/>
            <a:ext cx="522287" cy="522288"/>
          </a:xfrm>
          <a:prstGeom prst="rect">
            <a:avLst/>
          </a:prstGeom>
          <a:solidFill>
            <a:srgbClr val="D3114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cs-CZ" altLang="cs-CZ" smtClean="0">
              <a:solidFill>
                <a:srgbClr val="003D61"/>
              </a:solidFill>
              <a:ea typeface="MS PGothic" pitchFamily="34" charset="-128"/>
            </a:endParaRPr>
          </a:p>
        </p:txBody>
      </p:sp>
      <p:sp>
        <p:nvSpPr>
          <p:cNvPr id="1033" name="Rectangle 10"/>
          <p:cNvSpPr>
            <a:spLocks noChangeArrowheads="1"/>
          </p:cNvSpPr>
          <p:nvPr/>
        </p:nvSpPr>
        <p:spPr bwMode="auto">
          <a:xfrm>
            <a:off x="8621713" y="0"/>
            <a:ext cx="522287" cy="52228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cs-CZ" altLang="cs-CZ" smtClean="0">
              <a:solidFill>
                <a:srgbClr val="003D61"/>
              </a:solidFill>
              <a:ea typeface="MS PGothic" pitchFamily="34" charset="-128"/>
            </a:endParaRPr>
          </a:p>
        </p:txBody>
      </p:sp>
      <p:sp>
        <p:nvSpPr>
          <p:cNvPr id="1034" name="Rectangle 11"/>
          <p:cNvSpPr>
            <a:spLocks noChangeArrowheads="1"/>
          </p:cNvSpPr>
          <p:nvPr/>
        </p:nvSpPr>
        <p:spPr bwMode="auto">
          <a:xfrm>
            <a:off x="8066088" y="558800"/>
            <a:ext cx="522287" cy="522288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cs-CZ" altLang="cs-CZ" smtClean="0">
              <a:solidFill>
                <a:srgbClr val="003D61"/>
              </a:solidFill>
              <a:ea typeface="MS PGothic" pitchFamily="34" charset="-128"/>
            </a:endParaRPr>
          </a:p>
        </p:txBody>
      </p:sp>
      <p:sp>
        <p:nvSpPr>
          <p:cNvPr id="1035" name="Rectangle 12"/>
          <p:cNvSpPr>
            <a:spLocks noChangeArrowheads="1"/>
          </p:cNvSpPr>
          <p:nvPr/>
        </p:nvSpPr>
        <p:spPr bwMode="auto">
          <a:xfrm>
            <a:off x="8066088" y="0"/>
            <a:ext cx="522287" cy="5222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cs-CZ" altLang="cs-CZ" smtClean="0">
              <a:solidFill>
                <a:srgbClr val="003D61"/>
              </a:solidFill>
              <a:ea typeface="MS PGothic" pitchFamily="34" charset="-128"/>
            </a:endParaRPr>
          </a:p>
        </p:txBody>
      </p:sp>
      <p:pic>
        <p:nvPicPr>
          <p:cNvPr id="1036" name="Picture 15" descr="pp_podtisk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41438"/>
            <a:ext cx="892175" cy="551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9946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defRPr sz="2000" b="1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0002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defRPr sz="2000">
          <a:solidFill>
            <a:schemeClr val="tx1"/>
          </a:solidFill>
          <a:latin typeface="+mn-lt"/>
          <a:ea typeface="MS PGothic" pitchFamily="34" charset="-128"/>
        </a:defRPr>
      </a:lvl2pPr>
      <a:lvl3pPr marL="1150938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defRPr sz="2000" b="1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420888"/>
            <a:ext cx="7848798" cy="1829743"/>
          </a:xfrm>
        </p:spPr>
        <p:txBody>
          <a:bodyPr/>
          <a:lstStyle/>
          <a:p>
            <a:pPr algn="ctr" eaLnBrk="1" hangingPunct="1">
              <a:defRPr/>
            </a:pPr>
            <a:r>
              <a:rPr lang="cs-CZ" altLang="cs-CZ" sz="3200" dirty="0" smtClean="0">
                <a:latin typeface="Calibri" panose="020F0502020204030204" pitchFamily="34" charset="0"/>
              </a:rPr>
              <a:t>Financování </a:t>
            </a:r>
            <a:r>
              <a:rPr lang="cs-CZ" altLang="cs-CZ" sz="3200" dirty="0">
                <a:latin typeface="Calibri" panose="020F0502020204030204" pitchFamily="34" charset="0"/>
              </a:rPr>
              <a:t>EU projektů na elektronizaci a KB nemocnic </a:t>
            </a:r>
            <a:endParaRPr lang="en-GB" altLang="cs-CZ" sz="40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42988" y="4581525"/>
            <a:ext cx="7777484" cy="1295400"/>
          </a:xfrm>
        </p:spPr>
        <p:txBody>
          <a:bodyPr/>
          <a:lstStyle/>
          <a:p>
            <a:pPr marL="0" indent="0" eaLnBrk="1" hangingPunct="1">
              <a:defRPr/>
            </a:pPr>
            <a:endParaRPr lang="cs-CZ" altLang="cs-CZ" sz="2400" dirty="0" smtClean="0">
              <a:latin typeface="Calibri" panose="020F0502020204030204" pitchFamily="34" charset="0"/>
            </a:endParaRPr>
          </a:p>
          <a:p>
            <a:pPr marL="0" indent="0" eaLnBrk="1" hangingPunct="1">
              <a:defRPr/>
            </a:pPr>
            <a:r>
              <a:rPr lang="cs-CZ" altLang="cs-CZ" sz="2000" dirty="0" smtClean="0">
                <a:latin typeface="Calibri" panose="020F0502020204030204" pitchFamily="34" charset="0"/>
              </a:rPr>
              <a:t>Ing. Jiří Borej, CGEIT </a:t>
            </a:r>
            <a:r>
              <a:rPr lang="cs-CZ" altLang="cs-CZ" dirty="0" smtClean="0">
                <a:latin typeface="Calibri" panose="020F0502020204030204" pitchFamily="34" charset="0"/>
              </a:rPr>
              <a:t>Hlavní architekt elektronického zdravotnictví</a:t>
            </a:r>
            <a:endParaRPr lang="cs-CZ" altLang="cs-CZ" sz="1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90243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471488" y="260648"/>
            <a:ext cx="74128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sz="32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Úvod</a:t>
            </a:r>
            <a:endParaRPr lang="cs-CZ" sz="3200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253611" y="1268760"/>
            <a:ext cx="8712968" cy="4521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342900" indent="0" fontAlgn="ctr"/>
            <a:endParaRPr lang="cs-CZ" altLang="cs-CZ" sz="2400" b="1" i="1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342900" indent="0" fontAlgn="ctr"/>
            <a:r>
              <a:rPr lang="cs-CZ" altLang="cs-CZ" sz="2400" b="1" i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Kybernetická bezpečnost - výzva 10, poskytovatelé podcenili včasné podání žádostí</a:t>
            </a:r>
          </a:p>
          <a:p>
            <a:pPr marL="342900" indent="0" fontAlgn="ctr"/>
            <a:r>
              <a:rPr lang="cs-CZ" altLang="cs-CZ" sz="2400" b="1" i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	</a:t>
            </a:r>
            <a:r>
              <a:rPr lang="cs-CZ" altLang="cs-CZ" sz="2400" b="1" i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-  financování z IROP</a:t>
            </a:r>
          </a:p>
          <a:p>
            <a:pPr marL="342900" indent="0" fontAlgn="ctr"/>
            <a:r>
              <a:rPr lang="cs-CZ" altLang="cs-CZ" sz="2400" b="1" i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	-  financování ze strany státu</a:t>
            </a:r>
          </a:p>
          <a:p>
            <a:pPr marL="342900" indent="0" fontAlgn="ctr"/>
            <a:endParaRPr lang="cs-CZ" altLang="cs-CZ" sz="2400" b="1" i="1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342900" indent="0" fontAlgn="ctr"/>
            <a:r>
              <a:rPr lang="cs-CZ" altLang="cs-CZ" sz="2400" b="1" i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Seminář pro nemocnice vedený </a:t>
            </a:r>
            <a:r>
              <a:rPr lang="cs-CZ" altLang="cs-CZ" sz="2400" b="1" i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NÚKIB </a:t>
            </a:r>
            <a:endParaRPr lang="cs-CZ" altLang="cs-CZ" sz="2400" b="1" i="1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342900" indent="0" fontAlgn="ctr"/>
            <a:endParaRPr lang="cs-CZ" altLang="cs-CZ" sz="2400" b="1" i="1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342900" indent="0" fontAlgn="ctr"/>
            <a:endParaRPr lang="cs-CZ" altLang="cs-CZ" sz="2400" b="1" i="1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342900" indent="0" fontAlgn="ctr"/>
            <a:endParaRPr lang="cs-CZ" altLang="cs-CZ" sz="2400" b="1" i="1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342900" indent="0" fontAlgn="ctr"/>
            <a:r>
              <a:rPr lang="cs-CZ" altLang="cs-CZ" sz="2400" b="1" i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endParaRPr lang="cs-CZ" altLang="cs-CZ" sz="20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7586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30BA79-E513-48D5-BCD2-051DF00AF81E}" type="slidenum">
              <a:rPr lang="cs-CZ" altLang="cs-CZ" smtClean="0">
                <a:solidFill>
                  <a:srgbClr val="003D61"/>
                </a:solidFill>
              </a:rPr>
              <a:pPr>
                <a:defRPr/>
              </a:pPr>
              <a:t>3</a:t>
            </a:fld>
            <a:endParaRPr lang="cs-CZ" altLang="cs-CZ">
              <a:solidFill>
                <a:srgbClr val="003D61"/>
              </a:solidFill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3193083"/>
            <a:ext cx="8473590" cy="3528392"/>
          </a:xfrm>
          <a:prstGeom prst="rect">
            <a:avLst/>
          </a:prstGeom>
        </p:spPr>
      </p:pic>
      <p:sp>
        <p:nvSpPr>
          <p:cNvPr id="4" name="Obdélník 3"/>
          <p:cNvSpPr/>
          <p:nvPr/>
        </p:nvSpPr>
        <p:spPr>
          <a:xfrm>
            <a:off x="467544" y="1124744"/>
            <a:ext cx="814447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Alokace výzvy č. 10  </a:t>
            </a:r>
            <a:r>
              <a:rPr lang="cs-CZ" sz="20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Kybernetická </a:t>
            </a: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bezpečnost: 1,411 mld. Kč (z toho 1,2 mld. Kč příspěvek EU</a:t>
            </a:r>
            <a:r>
              <a:rPr lang="cs-CZ" sz="20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).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20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Počet všech předložených žádostí o podporu: 141 žádostí v celkové </a:t>
            </a:r>
            <a:r>
              <a:rPr lang="cs-CZ" sz="20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finanční </a:t>
            </a: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výši příspěvku EU 3,76 mld. Kč – významný převis.</a:t>
            </a:r>
            <a:endParaRPr lang="en-US" sz="20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471488" y="260648"/>
            <a:ext cx="74128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sz="32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Požadavky  - podané žádosti k výzvě 10</a:t>
            </a:r>
            <a:endParaRPr lang="cs-CZ" sz="3200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119508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30BA79-E513-48D5-BCD2-051DF00AF81E}" type="slidenum">
              <a:rPr lang="cs-CZ" altLang="cs-CZ" smtClean="0">
                <a:solidFill>
                  <a:srgbClr val="003D61"/>
                </a:solidFill>
              </a:rPr>
              <a:pPr>
                <a:defRPr/>
              </a:pPr>
              <a:t>4</a:t>
            </a:fld>
            <a:endParaRPr lang="cs-CZ" altLang="cs-CZ">
              <a:solidFill>
                <a:srgbClr val="003D61"/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35448"/>
            <a:ext cx="8967888" cy="6022552"/>
          </a:xfrm>
          <a:prstGeom prst="rect">
            <a:avLst/>
          </a:prstGeom>
        </p:spPr>
      </p:pic>
      <p:sp>
        <p:nvSpPr>
          <p:cNvPr id="4" name="Obdélník 3"/>
          <p:cNvSpPr/>
          <p:nvPr/>
        </p:nvSpPr>
        <p:spPr>
          <a:xfrm>
            <a:off x="467544" y="121408"/>
            <a:ext cx="74128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sz="32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Provozovatelé základní služby</a:t>
            </a:r>
            <a:endParaRPr lang="cs-CZ" sz="3200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788338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30BA79-E513-48D5-BCD2-051DF00AF81E}" type="slidenum">
              <a:rPr lang="cs-CZ" altLang="cs-CZ" smtClean="0">
                <a:solidFill>
                  <a:srgbClr val="003D61"/>
                </a:solidFill>
              </a:rPr>
              <a:pPr>
                <a:defRPr/>
              </a:pPr>
              <a:t>5</a:t>
            </a:fld>
            <a:endParaRPr lang="cs-CZ" altLang="cs-CZ">
              <a:solidFill>
                <a:srgbClr val="003D61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551" y="1340768"/>
            <a:ext cx="8536041" cy="4032448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471488" y="260648"/>
            <a:ext cx="74128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sz="32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Požadavky mimo výzvu 10</a:t>
            </a:r>
            <a:endParaRPr lang="cs-CZ" sz="3200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564134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471488" y="260648"/>
            <a:ext cx="74128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sz="32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Přehled </a:t>
            </a:r>
            <a:r>
              <a:rPr lang="cs-CZ" sz="32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požadavků na dofinancování</a:t>
            </a:r>
            <a:endParaRPr lang="cs-CZ" sz="3200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253611" y="1268760"/>
            <a:ext cx="8712968" cy="4521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342900" indent="0" fontAlgn="ctr"/>
            <a:r>
              <a:rPr lang="cs-CZ" altLang="cs-CZ" sz="2400" b="1" i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Výzva č. 10</a:t>
            </a:r>
          </a:p>
          <a:p>
            <a:pPr marL="342900" indent="0" fontAlgn="ctr"/>
            <a:r>
              <a:rPr lang="cs-CZ" altLang="cs-CZ" sz="2400" b="1" i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	požadavek MZ na dofinancování – </a:t>
            </a:r>
            <a:r>
              <a:rPr lang="cs-CZ" altLang="cs-CZ" sz="2400" b="1" i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MMR v jednání s EU</a:t>
            </a:r>
            <a:endParaRPr lang="cs-CZ" altLang="cs-CZ" sz="2400" b="1" i="1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342900" indent="0" fontAlgn="ctr"/>
            <a:r>
              <a:rPr lang="cs-CZ" altLang="cs-CZ" sz="2400" b="1" i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</a:p>
          <a:p>
            <a:pPr marL="342900" indent="0" fontAlgn="ctr"/>
            <a:r>
              <a:rPr lang="cs-CZ" altLang="cs-CZ" sz="2400" b="1" i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Přehled </a:t>
            </a:r>
            <a:r>
              <a:rPr lang="cs-CZ" altLang="cs-CZ" sz="2400" b="1" i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požadavků</a:t>
            </a:r>
            <a:r>
              <a:rPr lang="cs-CZ" altLang="cs-CZ" sz="2400" b="1" i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cs-CZ" altLang="cs-CZ" sz="2400" b="1" i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organizací, </a:t>
            </a:r>
          </a:p>
          <a:p>
            <a:pPr marL="342900" indent="0" fontAlgn="ctr"/>
            <a:r>
              <a:rPr lang="cs-CZ" altLang="cs-CZ" sz="2400" b="1" i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	</a:t>
            </a:r>
            <a:r>
              <a:rPr lang="cs-CZ" altLang="cs-CZ" sz="2400" b="1" i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- které podaly žádost  - 1 208 mil.</a:t>
            </a:r>
          </a:p>
          <a:p>
            <a:pPr marL="342900" indent="0" fontAlgn="ctr"/>
            <a:r>
              <a:rPr lang="cs-CZ" altLang="cs-CZ" sz="2400" b="1" i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	</a:t>
            </a:r>
            <a:r>
              <a:rPr lang="cs-CZ" altLang="cs-CZ" sz="2400" b="1" i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- které nepodaly žádost, ale chtějí – 1 068 mil.</a:t>
            </a:r>
          </a:p>
          <a:p>
            <a:pPr marL="342900" indent="0" fontAlgn="ctr"/>
            <a:r>
              <a:rPr lang="cs-CZ" altLang="cs-CZ" sz="2400" b="1" i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	celkem 2 276 mil.</a:t>
            </a:r>
          </a:p>
          <a:p>
            <a:pPr marL="342900" indent="0" fontAlgn="ctr"/>
            <a:r>
              <a:rPr lang="cs-CZ" altLang="cs-CZ" sz="2400" b="1" i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__________________________________________</a:t>
            </a:r>
          </a:p>
          <a:p>
            <a:pPr marL="342900" indent="0" fontAlgn="ctr"/>
            <a:endParaRPr lang="cs-CZ" altLang="cs-CZ" sz="2400" b="1" i="1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342900" indent="0" fontAlgn="ctr"/>
            <a:r>
              <a:rPr lang="cs-CZ" altLang="cs-CZ" sz="2400" b="1" i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Z toho - Provozovatelé základní služby – 1 500 mil.</a:t>
            </a:r>
          </a:p>
          <a:p>
            <a:pPr marL="342900" indent="0" fontAlgn="ctr"/>
            <a:endParaRPr lang="cs-CZ" altLang="cs-CZ" sz="2400" b="1" i="1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342900" indent="0" fontAlgn="ctr"/>
            <a:r>
              <a:rPr lang="cs-CZ" altLang="cs-CZ" sz="2400" b="1" i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Informace MMR ----- </a:t>
            </a:r>
          </a:p>
          <a:p>
            <a:pPr marL="342900" indent="0" fontAlgn="ctr"/>
            <a:r>
              <a:rPr lang="cs-CZ" altLang="cs-CZ" sz="2400" b="1" i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	</a:t>
            </a:r>
            <a:r>
              <a:rPr lang="cs-CZ" altLang="cs-CZ" sz="2400" b="1" i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posun termínu dokončení </a:t>
            </a:r>
            <a:r>
              <a:rPr lang="cs-CZ" altLang="cs-CZ" sz="2400" b="1" i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realizace pro ty kteří uspěli</a:t>
            </a:r>
            <a:endParaRPr lang="cs-CZ" altLang="cs-CZ" sz="2400" b="1" i="1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342900" indent="0" fontAlgn="ctr"/>
            <a:r>
              <a:rPr lang="cs-CZ" altLang="cs-CZ" sz="2400" b="1" i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	</a:t>
            </a:r>
            <a:endParaRPr lang="cs-CZ" altLang="cs-CZ" sz="20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9646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471488" y="260648"/>
            <a:ext cx="74128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sz="3200" b="1" dirty="0" err="1" smtClean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Info</a:t>
            </a:r>
            <a:r>
              <a:rPr lang="cs-CZ" sz="32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 k výzvě č. 26</a:t>
            </a:r>
            <a:endParaRPr lang="cs-CZ" sz="3200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253611" y="1268760"/>
            <a:ext cx="8712968" cy="4521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342900" indent="0" fontAlgn="ctr"/>
            <a:r>
              <a:rPr lang="cs-CZ" altLang="cs-CZ" sz="2400" b="1" i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Výzva 26 </a:t>
            </a:r>
          </a:p>
          <a:p>
            <a:pPr marL="342900" indent="0" fontAlgn="ctr"/>
            <a:r>
              <a:rPr lang="cs-CZ" altLang="cs-CZ" sz="2400" b="1" i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	</a:t>
            </a:r>
            <a:r>
              <a:rPr lang="cs-CZ" altLang="cs-CZ" sz="2400" b="1" i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- </a:t>
            </a:r>
            <a:r>
              <a:rPr lang="cs-CZ" altLang="cs-CZ" sz="2400" b="1" i="1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více </a:t>
            </a:r>
            <a:r>
              <a:rPr lang="cs-CZ" altLang="cs-CZ" sz="2400" b="1" i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žádostí o výměnu NIS – palčivý problém</a:t>
            </a:r>
          </a:p>
          <a:p>
            <a:pPr marL="1884363" indent="-1541463" fontAlgn="ctr"/>
            <a:r>
              <a:rPr lang="cs-CZ" altLang="cs-CZ" sz="2400" b="1" i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	</a:t>
            </a:r>
            <a:r>
              <a:rPr lang="cs-CZ" altLang="cs-CZ" sz="2400" i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sjednocení požadavků na NIS  a uplatňovaných standardů je cestou z nekonečného příběhu;</a:t>
            </a:r>
          </a:p>
          <a:p>
            <a:pPr marL="1884363" indent="-1541463" fontAlgn="ctr"/>
            <a:r>
              <a:rPr lang="cs-CZ" altLang="cs-CZ" sz="2400" b="1" i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	</a:t>
            </a:r>
            <a:r>
              <a:rPr lang="cs-CZ" altLang="cs-CZ" sz="2400" i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diskuze ředitelů IT - vlastní vývoj ???</a:t>
            </a:r>
          </a:p>
          <a:p>
            <a:pPr marL="342900" indent="0" fontAlgn="ctr"/>
            <a:r>
              <a:rPr lang="cs-CZ" altLang="cs-CZ" sz="2400" b="1" i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	</a:t>
            </a:r>
            <a:r>
              <a:rPr lang="cs-CZ" altLang="cs-CZ" sz="2400" b="1" i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- naplnění kritéria uznatelnosti </a:t>
            </a:r>
            <a:endParaRPr lang="cs-CZ" altLang="cs-CZ" sz="20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9884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ablona_prezentace">
  <a:themeElements>
    <a:clrScheme name="sablona_prezentace 1">
      <a:dk1>
        <a:srgbClr val="003D61"/>
      </a:dk1>
      <a:lt1>
        <a:srgbClr val="FFFFFF"/>
      </a:lt1>
      <a:dk2>
        <a:srgbClr val="FFFFFF"/>
      </a:dk2>
      <a:lt2>
        <a:srgbClr val="858585"/>
      </a:lt2>
      <a:accent1>
        <a:srgbClr val="FDBB30"/>
      </a:accent1>
      <a:accent2>
        <a:srgbClr val="C2CD23"/>
      </a:accent2>
      <a:accent3>
        <a:srgbClr val="FFFFFF"/>
      </a:accent3>
      <a:accent4>
        <a:srgbClr val="003352"/>
      </a:accent4>
      <a:accent5>
        <a:srgbClr val="FEDAAD"/>
      </a:accent5>
      <a:accent6>
        <a:srgbClr val="B0BA1F"/>
      </a:accent6>
      <a:hlink>
        <a:srgbClr val="003D61"/>
      </a:hlink>
      <a:folHlink>
        <a:srgbClr val="858585"/>
      </a:folHlink>
    </a:clrScheme>
    <a:fontScheme name="sablona_prezentace">
      <a:majorFont>
        <a:latin typeface="GillSans"/>
        <a:ea typeface=""/>
        <a:cs typeface=""/>
      </a:majorFont>
      <a:minorFont>
        <a:latin typeface="GillSans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blona_prezentace 1">
        <a:dk1>
          <a:srgbClr val="003D61"/>
        </a:dk1>
        <a:lt1>
          <a:srgbClr val="FFFFFF"/>
        </a:lt1>
        <a:dk2>
          <a:srgbClr val="FFFFFF"/>
        </a:dk2>
        <a:lt2>
          <a:srgbClr val="858585"/>
        </a:lt2>
        <a:accent1>
          <a:srgbClr val="FDBB30"/>
        </a:accent1>
        <a:accent2>
          <a:srgbClr val="C2CD23"/>
        </a:accent2>
        <a:accent3>
          <a:srgbClr val="FFFFFF"/>
        </a:accent3>
        <a:accent4>
          <a:srgbClr val="003352"/>
        </a:accent4>
        <a:accent5>
          <a:srgbClr val="FEDAAD"/>
        </a:accent5>
        <a:accent6>
          <a:srgbClr val="B0BA1F"/>
        </a:accent6>
        <a:hlink>
          <a:srgbClr val="003D61"/>
        </a:hlink>
        <a:folHlink>
          <a:srgbClr val="85858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448E4B37AB98545BADC52328FF7FD0F" ma:contentTypeVersion="1" ma:contentTypeDescription="Vytvoří nový dokument" ma:contentTypeScope="" ma:versionID="cbaa6876fbcd3b38a87fb8fbe82b985e">
  <xsd:schema xmlns:xsd="http://www.w3.org/2001/XMLSchema" xmlns:xs="http://www.w3.org/2001/XMLSchema" xmlns:p="http://schemas.microsoft.com/office/2006/metadata/properties" xmlns:ns2="acf25d1f-da52-4b6d-af9d-42dcc0650baf" targetNamespace="http://schemas.microsoft.com/office/2006/metadata/properties" ma:root="true" ma:fieldsID="bc2daf733a9ad21892bdf5053794f4cf" ns2:_="">
    <xsd:import namespace="acf25d1f-da52-4b6d-af9d-42dcc0650baf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f25d1f-da52-4b6d-af9d-42dcc0650ba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96C62A0-197C-4E55-B4D7-0FDC1D7F50C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C33490E-2EBE-4D9C-82FD-B03767F21CBC}">
  <ds:schemaRefs>
    <ds:schemaRef ds:uri="http://schemas.microsoft.com/office/2006/metadata/properties"/>
    <ds:schemaRef ds:uri="acf25d1f-da52-4b6d-af9d-42dcc0650baf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983CC58-5485-4B73-89CA-1959FCAE85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cf25d1f-da52-4b6d-af9d-42dcc0650b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7561</TotalTime>
  <Words>78</Words>
  <Application>Microsoft Office PowerPoint</Application>
  <PresentationFormat>Předvádění na obrazovce (4:3)</PresentationFormat>
  <Paragraphs>45</Paragraphs>
  <Slides>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9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7" baseType="lpstr">
      <vt:lpstr>ＭＳ Ｐゴシック</vt:lpstr>
      <vt:lpstr>ＭＳ Ｐゴシック</vt:lpstr>
      <vt:lpstr>Arial</vt:lpstr>
      <vt:lpstr>Calibri</vt:lpstr>
      <vt:lpstr>Garamond</vt:lpstr>
      <vt:lpstr>GillSans</vt:lpstr>
      <vt:lpstr>Symbol</vt:lpstr>
      <vt:lpstr>Times New Roman</vt:lpstr>
      <vt:lpstr>Wingdings</vt:lpstr>
      <vt:lpstr>1_sablona_prezentace</vt:lpstr>
      <vt:lpstr>Financování EU projektů na elektronizaci a KB nemocnic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MZČR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 Telemedicína/mHealth</dc:title>
  <dc:creator>Plass Petr</dc:creator>
  <cp:lastModifiedBy>Jiri Borej</cp:lastModifiedBy>
  <cp:revision>114</cp:revision>
  <cp:lastPrinted>2017-03-23T07:15:46Z</cp:lastPrinted>
  <dcterms:created xsi:type="dcterms:W3CDTF">2016-06-15T12:24:14Z</dcterms:created>
  <dcterms:modified xsi:type="dcterms:W3CDTF">2018-10-12T05:31:32Z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0x0101004448E4B37AB98545BADC52328FF7FD0F</vt:lpwstr>
  </property>
</Properties>
</file>